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6" r:id="rId2"/>
    <p:sldId id="257" r:id="rId3"/>
    <p:sldId id="273" r:id="rId4"/>
    <p:sldId id="258" r:id="rId5"/>
    <p:sldId id="261" r:id="rId6"/>
    <p:sldId id="284" r:id="rId7"/>
    <p:sldId id="262" r:id="rId8"/>
    <p:sldId id="274" r:id="rId9"/>
    <p:sldId id="264" r:id="rId10"/>
    <p:sldId id="266" r:id="rId11"/>
    <p:sldId id="267" r:id="rId12"/>
    <p:sldId id="272" r:id="rId13"/>
    <p:sldId id="285" r:id="rId14"/>
    <p:sldId id="286" r:id="rId15"/>
    <p:sldId id="281" r:id="rId16"/>
    <p:sldId id="282" r:id="rId17"/>
    <p:sldId id="277" r:id="rId18"/>
    <p:sldId id="287" r:id="rId19"/>
    <p:sldId id="288" r:id="rId20"/>
    <p:sldId id="278" r:id="rId21"/>
    <p:sldId id="268" r:id="rId22"/>
    <p:sldId id="271" r:id="rId23"/>
    <p:sldId id="270" r:id="rId24"/>
    <p:sldId id="275" r:id="rId25"/>
    <p:sldId id="276" r:id="rId26"/>
    <p:sldId id="289" r:id="rId27"/>
    <p:sldId id="292" r:id="rId28"/>
    <p:sldId id="291" r:id="rId29"/>
    <p:sldId id="283" r:id="rId3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lvl1pPr>
    <a:lvl2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lvl2pPr>
    <a:lvl3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lvl3pPr>
    <a:lvl4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lvl4pPr>
    <a:lvl5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lvl5pPr>
    <a:lvl6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lvl6pPr>
    <a:lvl7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lvl7pPr>
    <a:lvl8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lvl8pPr>
    <a:lvl9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a:tcStyle>
        <a:tcBdr/>
        <a:fill>
          <a:solidFill>
            <a:srgbClr val="E6F0F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a:tcStyle>
        <a:tcBdr/>
        <a:fill>
          <a:solidFill>
            <a:srgbClr val="EAF8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a:tcStyle>
        <a:tcBdr/>
        <a:fill>
          <a:solidFill>
            <a:srgbClr val="FFE8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a:tcStyle>
        <a:tcBdr/>
        <a:fill>
          <a:solidFill>
            <a:srgbClr val="E9E9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 styleId="{2708684C-4D16-4618-839F-0558EEFCDFE6}" styleName="">
    <a:tblBg/>
    <a:wholeTbl>
      <a:tcTxStyle b="off"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a:tcStyle>
        <a:tcBdr/>
        <a:fill>
          <a:solidFill>
            <a:srgbClr val="FFFFFF"/>
          </a:solidFill>
        </a:fill>
      </a:tcStyle>
    </a:band2H>
    <a:firstCol>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in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0220" autoAdjust="0"/>
  </p:normalViewPr>
  <p:slideViewPr>
    <p:cSldViewPr snapToGrid="0">
      <p:cViewPr varScale="1">
        <p:scale>
          <a:sx n="26" d="100"/>
          <a:sy n="26" d="100"/>
        </p:scale>
        <p:origin x="1204" y="1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tiff>
</file>

<file path=ppt/media/image11.jpeg>
</file>

<file path=ppt/media/image12.tif>
</file>

<file path=ppt/media/image13.png>
</file>

<file path=ppt/media/image14.jpeg>
</file>

<file path=ppt/media/image15.png>
</file>

<file path=ppt/media/image16.png>
</file>

<file path=ppt/media/image17.png>
</file>

<file path=ppt/media/image18.tiff>
</file>

<file path=ppt/media/image19.tiff>
</file>

<file path=ppt/media/image2.tiff>
</file>

<file path=ppt/media/image20.png>
</file>

<file path=ppt/media/image21.tif>
</file>

<file path=ppt/media/image22.png>
</file>

<file path=ppt/media/image23.tif>
</file>

<file path=ppt/media/image24.tif>
</file>

<file path=ppt/media/image25.png>
</file>

<file path=ppt/media/image26.jpg>
</file>

<file path=ppt/media/image27.jpeg>
</file>

<file path=ppt/media/image3.tif>
</file>

<file path=ppt/media/image4.jpeg>
</file>

<file path=ppt/media/image5.tiff>
</file>

<file path=ppt/media/image6.tiff>
</file>

<file path=ppt/media/image7.png>
</file>

<file path=ppt/media/image8.jpe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9" name="Shape 59"/>
          <p:cNvSpPr>
            <a:spLocks noGrp="1" noRot="1" noChangeAspect="1"/>
          </p:cNvSpPr>
          <p:nvPr>
            <p:ph type="sldImg"/>
          </p:nvPr>
        </p:nvSpPr>
        <p:spPr>
          <a:xfrm>
            <a:off x="1143000" y="685800"/>
            <a:ext cx="4572000" cy="3429000"/>
          </a:xfrm>
          <a:prstGeom prst="rect">
            <a:avLst/>
          </a:prstGeom>
        </p:spPr>
        <p:txBody>
          <a:bodyPr/>
          <a:lstStyle/>
          <a:p>
            <a:endParaRPr/>
          </a:p>
        </p:txBody>
      </p:sp>
      <p:sp>
        <p:nvSpPr>
          <p:cNvPr id="60" name="Shape 6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oreilly.com/openbook/opensources/book/netrev.html"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noRot="1" noChangeAspect="1"/>
          </p:cNvSpPr>
          <p:nvPr>
            <p:ph type="sldImg"/>
          </p:nvPr>
        </p:nvSpPr>
        <p:spPr>
          <a:xfrm>
            <a:off x="381000" y="685800"/>
            <a:ext cx="6096000" cy="3429000"/>
          </a:xfrm>
          <a:prstGeom prst="rect">
            <a:avLst/>
          </a:prstGeom>
        </p:spPr>
        <p:txBody>
          <a:bodyPr/>
          <a:lstStyle/>
          <a:p>
            <a:endParaRPr/>
          </a:p>
        </p:txBody>
      </p:sp>
      <p:sp>
        <p:nvSpPr>
          <p:cNvPr id="190" name="Shape 190"/>
          <p:cNvSpPr>
            <a:spLocks noGrp="1"/>
          </p:cNvSpPr>
          <p:nvPr>
            <p:ph type="body" sz="quarter" idx="1"/>
          </p:nvPr>
        </p:nvSpPr>
        <p:spPr>
          <a:prstGeom prst="rect">
            <a:avLst/>
          </a:prstGeom>
        </p:spPr>
        <p:txBody>
          <a:bodyPr/>
          <a:lstStyle/>
          <a:p>
            <a:r>
              <a:rPr lang="en-US" dirty="0"/>
              <a:t>&lt;read slide&gt;</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"Chromium" refers to an open-source project by Google that includes its own rendering engine called "Blink," while "WebKit" is a separate rendering engine primarily used by Apple's Safari browser, which Chromium does not directly use; </a:t>
            </a:r>
          </a:p>
          <a:p>
            <a:r>
              <a:rPr lang="en-US" dirty="0"/>
              <a:t>Blink is a fork of WebKit (rendering engine)</a:t>
            </a:r>
            <a:br>
              <a:rPr lang="en-US" dirty="0"/>
            </a:br>
            <a:endParaRPr lang="en-US" dirty="0"/>
          </a:p>
        </p:txBody>
      </p:sp>
    </p:spTree>
    <p:extLst>
      <p:ext uri="{BB962C8B-B14F-4D97-AF65-F5344CB8AC3E}">
        <p14:creationId xmlns:p14="http://schemas.microsoft.com/office/powerpoint/2010/main" val="192428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Part of Linux’s successes and growth in the 90’s is captured in Eric S. Raymond’s 1997 essay “The cathedral and the bazaar”</a:t>
            </a:r>
          </a:p>
          <a:p>
            <a:r>
              <a:rPr lang="en-US" dirty="0"/>
              <a:t>Cathedral (closed source) - Top-down design with focus on planning</a:t>
            </a:r>
          </a:p>
          <a:p>
            <a:r>
              <a:rPr lang="en-US" dirty="0"/>
              <a:t>Bazaar (open source)</a:t>
            </a:r>
          </a:p>
          <a:p>
            <a:r>
              <a:rPr lang="en-US" dirty="0"/>
              <a:t>Organic bottom-up movement</a:t>
            </a:r>
          </a:p>
          <a:p>
            <a:r>
              <a:rPr lang="en-US" dirty="0"/>
              <a:t>Code always public over internet</a:t>
            </a:r>
          </a:p>
          <a:p>
            <a:endParaRPr lang="en-US" dirty="0"/>
          </a:p>
        </p:txBody>
      </p:sp>
    </p:spTree>
    <p:extLst>
      <p:ext uri="{BB962C8B-B14F-4D97-AF65-F5344CB8AC3E}">
        <p14:creationId xmlns:p14="http://schemas.microsoft.com/office/powerpoint/2010/main" val="23344916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Shape 239"/>
          <p:cNvSpPr>
            <a:spLocks noGrp="1" noRot="1" noChangeAspect="1"/>
          </p:cNvSpPr>
          <p:nvPr>
            <p:ph type="sldImg"/>
          </p:nvPr>
        </p:nvSpPr>
        <p:spPr>
          <a:xfrm>
            <a:off x="381000" y="685800"/>
            <a:ext cx="6096000" cy="3429000"/>
          </a:xfrm>
          <a:prstGeom prst="rect">
            <a:avLst/>
          </a:prstGeom>
        </p:spPr>
        <p:txBody>
          <a:bodyPr/>
          <a:lstStyle/>
          <a:p>
            <a:endParaRPr/>
          </a:p>
        </p:txBody>
      </p:sp>
      <p:sp>
        <p:nvSpPr>
          <p:cNvPr id="240" name="Shape 240"/>
          <p:cNvSpPr>
            <a:spLocks noGrp="1"/>
          </p:cNvSpPr>
          <p:nvPr>
            <p:ph type="body" sz="quarter" idx="1"/>
          </p:nvPr>
        </p:nvSpPr>
        <p:spPr>
          <a:prstGeom prst="rect">
            <a:avLst/>
          </a:prstGeom>
        </p:spPr>
        <p:txBody>
          <a:bodyPr/>
          <a:lstStyle/>
          <a:p>
            <a:r>
              <a:rPr dirty="0"/>
              <a:t>The problem of “is the software really released under that license” is what exposed Google to Oracle’s suit</a:t>
            </a:r>
          </a:p>
          <a:p>
            <a:endParaRPr dirty="0"/>
          </a:p>
          <a:p>
            <a:r>
              <a:rPr dirty="0"/>
              <a:t>Note that we are not discussing software patents because that would be another lecture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Shape 247"/>
          <p:cNvSpPr>
            <a:spLocks noGrp="1" noRot="1" noChangeAspect="1"/>
          </p:cNvSpPr>
          <p:nvPr>
            <p:ph type="sldImg"/>
          </p:nvPr>
        </p:nvSpPr>
        <p:spPr>
          <a:xfrm>
            <a:off x="381000" y="685800"/>
            <a:ext cx="6096000" cy="3429000"/>
          </a:xfrm>
          <a:prstGeom prst="rect">
            <a:avLst/>
          </a:prstGeom>
        </p:spPr>
        <p:txBody>
          <a:bodyPr/>
          <a:lstStyle/>
          <a:p>
            <a:endParaRPr/>
          </a:p>
        </p:txBody>
      </p:sp>
      <p:sp>
        <p:nvSpPr>
          <p:cNvPr id="248" name="Shape 248"/>
          <p:cNvSpPr>
            <a:spLocks noGrp="1"/>
          </p:cNvSpPr>
          <p:nvPr>
            <p:ph type="body" sz="quarter" idx="1"/>
          </p:nvPr>
        </p:nvSpPr>
        <p:spPr>
          <a:prstGeom prst="rect">
            <a:avLst/>
          </a:prstGeom>
        </p:spPr>
        <p:txBody>
          <a:bodyPr/>
          <a:lstStyle/>
          <a:p>
            <a:r>
              <a:t>MS’ defense is that this is “fair use” under copyright law… if it is, it will set quite the precedent for copyright of software.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xfrm>
            <a:off x="381000" y="685800"/>
            <a:ext cx="6096000" cy="3429000"/>
          </a:xfrm>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Discuss benefits/risks of different models:</a:t>
            </a:r>
          </a:p>
          <a:p>
            <a:pPr marL="220578" indent="-220578">
              <a:buSzPct val="100000"/>
              <a:buChar char="*"/>
            </a:pPr>
            <a:r>
              <a:rPr lang="en-US" dirty="0"/>
              <a:t>Corporate ownership</a:t>
            </a:r>
          </a:p>
          <a:p>
            <a:pPr marL="601578" lvl="1" indent="-220578">
              <a:buSzPct val="100000"/>
              <a:buChar char="*"/>
            </a:pPr>
            <a:r>
              <a:rPr lang="en-US" dirty="0"/>
              <a:t>Easier to set a vision/strategy/path</a:t>
            </a:r>
          </a:p>
          <a:p>
            <a:pPr marL="601578" lvl="1" indent="-220578">
              <a:buSzPct val="100000"/>
              <a:buChar char="*"/>
            </a:pPr>
            <a:r>
              <a:rPr lang="en-US" dirty="0"/>
              <a:t>Might lose the community support</a:t>
            </a:r>
          </a:p>
          <a:p>
            <a:pPr marL="601578" lvl="1" indent="-220578">
              <a:buSzPct val="100000"/>
              <a:buChar char="*"/>
            </a:pPr>
            <a:r>
              <a:rPr lang="en-US" dirty="0"/>
              <a:t>Needs to provide some financial benefit to company</a:t>
            </a:r>
          </a:p>
          <a:p>
            <a:pPr marL="220578" indent="-220578">
              <a:buSzPct val="100000"/>
              <a:buChar char="*"/>
            </a:pPr>
            <a:r>
              <a:rPr lang="en-US" dirty="0"/>
              <a:t>Foundation ownership</a:t>
            </a:r>
          </a:p>
          <a:p>
            <a:pPr marL="601578" lvl="1" indent="-220578">
              <a:buSzPct val="100000"/>
              <a:buChar char="*"/>
            </a:pPr>
            <a:r>
              <a:rPr lang="en-US" dirty="0"/>
              <a:t>Organization of foundation might influence how hard it is to make decisions: consider benevolent dictator for life (e.g. Guido Von Rossum + Python; Larry Wall + Perl) vs democracy</a:t>
            </a:r>
          </a:p>
          <a:p>
            <a:pPr marL="601578" lvl="1" indent="-220578">
              <a:buSzPct val="100000"/>
              <a:buChar char="*"/>
            </a:pPr>
            <a:r>
              <a:rPr lang="en-US" dirty="0"/>
              <a:t>Needs to find some way to keep community engaged (or it falls apart)</a:t>
            </a:r>
          </a:p>
        </p:txBody>
      </p:sp>
    </p:spTree>
    <p:extLst>
      <p:ext uri="{BB962C8B-B14F-4D97-AF65-F5344CB8AC3E}">
        <p14:creationId xmlns:p14="http://schemas.microsoft.com/office/powerpoint/2010/main" val="4075910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a:spLocks noGrp="1" noRot="1" noChangeAspect="1"/>
          </p:cNvSpPr>
          <p:nvPr>
            <p:ph type="sldImg"/>
          </p:nvPr>
        </p:nvSpPr>
        <p:spPr>
          <a:xfrm>
            <a:off x="381000" y="685800"/>
            <a:ext cx="6096000" cy="3429000"/>
          </a:xfrm>
          <a:prstGeom prst="rect">
            <a:avLst/>
          </a:prstGeom>
        </p:spPr>
        <p:txBody>
          <a:bodyPr/>
          <a:lstStyle/>
          <a:p>
            <a:endParaRPr/>
          </a:p>
        </p:txBody>
      </p:sp>
      <p:sp>
        <p:nvSpPr>
          <p:cNvPr id="222" name="Shape 222"/>
          <p:cNvSpPr>
            <a:spLocks noGrp="1"/>
          </p:cNvSpPr>
          <p:nvPr>
            <p:ph type="body" sz="quarter" idx="1"/>
          </p:nvPr>
        </p:nvSpPr>
        <p:spPr>
          <a:prstGeom prst="rect">
            <a:avLst/>
          </a:prstGeom>
        </p:spPr>
        <p:txBody>
          <a:bodyPr/>
          <a:lstStyle/>
          <a:p>
            <a:r>
              <a:rPr lang="en-US" dirty="0"/>
              <a:t>Sun paid $60M to buy star office, supposedly “it was cheaper to buy star office than to license MS office for all 42,000 employees at sun who needed it”</a:t>
            </a:r>
          </a:p>
          <a:p>
            <a:endParaRPr lang="en-US" dirty="0"/>
          </a:p>
          <a:p>
            <a:r>
              <a:rPr dirty="0"/>
              <a:t>LibreOffice was heralded as “an effort to duplicate the strategy used by Netscape’s Mozilla open-source spinoff”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a:spLocks noGrp="1" noRot="1" noChangeAspect="1"/>
          </p:cNvSpPr>
          <p:nvPr>
            <p:ph type="sldImg"/>
          </p:nvPr>
        </p:nvSpPr>
        <p:spPr>
          <a:xfrm>
            <a:off x="381000" y="685800"/>
            <a:ext cx="6096000" cy="3429000"/>
          </a:xfrm>
          <a:prstGeom prst="rect">
            <a:avLst/>
          </a:prstGeom>
        </p:spPr>
        <p:txBody>
          <a:bodyPr/>
          <a:lstStyle/>
          <a:p>
            <a:endParaRPr/>
          </a:p>
        </p:txBody>
      </p:sp>
      <p:sp>
        <p:nvSpPr>
          <p:cNvPr id="156" name="Shape 156"/>
          <p:cNvSpPr>
            <a:spLocks noGrp="1"/>
          </p:cNvSpPr>
          <p:nvPr>
            <p:ph type="body" sz="quarter" idx="1"/>
          </p:nvPr>
        </p:nvSpPr>
        <p:spPr>
          <a:prstGeom prst="rect">
            <a:avLst/>
          </a:prstGeom>
        </p:spPr>
        <p:txBody>
          <a:bodyPr/>
          <a:lstStyle/>
          <a:p>
            <a:r>
              <a:rPr dirty="0"/>
              <a:t>As we’ll discuss in this lecture, there is no single answer to the question “is open source a good business model”, and instead, it is probably more useful to talk and think about different contexts and different business models - and then think about the role of open source in that business.</a:t>
            </a:r>
          </a:p>
          <a:p>
            <a:endParaRPr dirty="0"/>
          </a:p>
          <a:p>
            <a:r>
              <a:rPr dirty="0"/>
              <a:t>As a teaser to indicate how the role of open source in software development can shift over time:</a:t>
            </a:r>
          </a:p>
          <a:p>
            <a:r>
              <a:rPr dirty="0"/>
              <a:t>In 1974 Bill Gates wrote an infamous open letter to hobbyists who were using his Altair 8800 BASIC interpreter without a license. They were stealing his software, and it didn’t work with the business model of micro-soft.</a:t>
            </a:r>
          </a:p>
          <a:p>
            <a:endParaRPr dirty="0"/>
          </a:p>
          <a:p>
            <a:r>
              <a:rPr dirty="0"/>
              <a:t>Cut to 2000, when in an earning’s call, the then-CEO Steve Ballmer stated that it had “the characteristics of communism that people love so very, very much”</a:t>
            </a:r>
          </a:p>
          <a:p>
            <a:endParaRPr dirty="0"/>
          </a:p>
          <a:p>
            <a:r>
              <a:rPr dirty="0"/>
              <a:t>Cut to 2014, when Microsoft’s new CEO announces that “Microsoft LOVES Linux” and starts invest in it. And 2018 when for 7.5b they bought GitHub, plus much more.</a:t>
            </a:r>
          </a:p>
          <a:p>
            <a:endParaRPr dirty="0"/>
          </a:p>
          <a:p>
            <a:r>
              <a:rPr dirty="0"/>
              <a:t>There is, perhaps, some way to do this right and many to do it wrong.</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xfrm>
            <a:off x="381000" y="685800"/>
            <a:ext cx="6096000" cy="3429000"/>
          </a:xfrm>
          <a:prstGeom prst="rect">
            <a:avLst/>
          </a:prstGeom>
        </p:spPr>
        <p:txBody>
          <a:bodyPr/>
          <a:lstStyle/>
          <a:p>
            <a:endParaRPr/>
          </a:p>
        </p:txBody>
      </p:sp>
      <p:sp>
        <p:nvSpPr>
          <p:cNvPr id="178" name="Shape 178"/>
          <p:cNvSpPr>
            <a:spLocks noGrp="1"/>
          </p:cNvSpPr>
          <p:nvPr>
            <p:ph type="body" sz="quarter" idx="1"/>
          </p:nvPr>
        </p:nvSpPr>
        <p:spPr>
          <a:prstGeom prst="rect">
            <a:avLst/>
          </a:prstGeom>
        </p:spPr>
        <p:txBody>
          <a:bodyPr/>
          <a:lstStyle/>
          <a:p>
            <a:r>
              <a:rPr dirty="0"/>
              <a:t>Example: bank needs to have servers, bank might need to have </a:t>
            </a:r>
            <a:r>
              <a:rPr dirty="0" err="1"/>
              <a:t>linux</a:t>
            </a:r>
            <a:r>
              <a:rPr dirty="0"/>
              <a:t>. Does bank have staff to support and patch </a:t>
            </a:r>
            <a:r>
              <a:rPr dirty="0" err="1"/>
              <a:t>linux</a:t>
            </a:r>
            <a:r>
              <a:rPr dirty="0"/>
              <a:t>, or do they pay someone for a service contract? They pay Red Hat (recently purchased by IBM, about 20 years after that ad was made).</a:t>
            </a:r>
          </a:p>
          <a:p>
            <a:endParaRPr dirty="0"/>
          </a:p>
          <a:p>
            <a:r>
              <a:rPr dirty="0"/>
              <a:t>We all love and hate Java; we probably use IDEs from JetBrains ,who also is involved in the ongoing maintenance of java, and created the JVM-compatible language, </a:t>
            </a:r>
            <a:r>
              <a:rPr dirty="0" err="1"/>
              <a:t>kotlin</a:t>
            </a:r>
            <a:endParaRPr dirty="0"/>
          </a:p>
          <a:p>
            <a:endParaRPr dirty="0"/>
          </a:p>
          <a:p>
            <a:r>
              <a:rPr dirty="0"/>
              <a:t>Discussion: Are there other projects that you can think of that are open source, and not really what the company who created them does? How do those companies (in)directly profit from this?</a:t>
            </a:r>
          </a:p>
          <a:p>
            <a:pPr marL="220578" indent="-220578">
              <a:buSzPct val="100000"/>
              <a:buChar char="*"/>
            </a:pPr>
            <a:r>
              <a:rPr dirty="0"/>
              <a:t>React (Facebook is a social network, but created and maintains an app toolkit) - profits from apps that integrate with their network</a:t>
            </a:r>
          </a:p>
          <a:p>
            <a:pPr marL="220578" indent="-220578">
              <a:buSzPct val="100000"/>
              <a:buChar char="*"/>
            </a:pPr>
            <a:r>
              <a:rPr dirty="0"/>
              <a:t>Square, many other small-</a:t>
            </a:r>
            <a:r>
              <a:rPr dirty="0" err="1"/>
              <a:t>ish</a:t>
            </a:r>
            <a:r>
              <a:rPr dirty="0"/>
              <a:t> tech companies open source their dev tools and libraries - helps with recruiting?</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Shape 203"/>
          <p:cNvSpPr>
            <a:spLocks noGrp="1" noRot="1" noChangeAspect="1"/>
          </p:cNvSpPr>
          <p:nvPr>
            <p:ph type="sldImg"/>
          </p:nvPr>
        </p:nvSpPr>
        <p:spPr>
          <a:xfrm>
            <a:off x="381000" y="685800"/>
            <a:ext cx="6096000" cy="3429000"/>
          </a:xfrm>
          <a:prstGeom prst="rect">
            <a:avLst/>
          </a:prstGeom>
        </p:spPr>
        <p:txBody>
          <a:bodyPr/>
          <a:lstStyle/>
          <a:p>
            <a:endParaRPr/>
          </a:p>
        </p:txBody>
      </p:sp>
      <p:sp>
        <p:nvSpPr>
          <p:cNvPr id="204" name="Shape 204"/>
          <p:cNvSpPr>
            <a:spLocks noGrp="1"/>
          </p:cNvSpPr>
          <p:nvPr>
            <p:ph type="body" sz="quarter" idx="1"/>
          </p:nvPr>
        </p:nvSpPr>
        <p:spPr>
          <a:prstGeom prst="rect">
            <a:avLst/>
          </a:prstGeom>
        </p:spPr>
        <p:txBody>
          <a:bodyPr/>
          <a:lstStyle/>
          <a:p>
            <a:r>
              <a:t>This approach runs into interesting philosophical questions:</a:t>
            </a:r>
          </a:p>
          <a:p>
            <a:pPr marL="220578" indent="-220578">
              <a:buSzPct val="100000"/>
              <a:buChar char="*"/>
            </a:pPr>
            <a:r>
              <a:t>From the FSF perspective: it is immoral to contribute to mysql, because mysql will profit from your contribution</a:t>
            </a:r>
          </a:p>
          <a:p>
            <a:pPr marL="220578" indent="-220578">
              <a:buSzPct val="100000"/>
              <a:buChar char="*"/>
            </a:pPr>
            <a:r>
              <a:t>Is this the kind of democratic “bazar” that we started with, or is it just a facade of “real” open source?</a:t>
            </a:r>
          </a:p>
          <a:p>
            <a:br/>
            <a:r>
              <a:t>When Oracle bought MySQL (as part of buying Sun), the community fractured and created MariaDB, a fork of MySQL that is released under GPL (nothing in GPL to stop that from happening, it’s kinda the point of GPL)</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Shape 76"/>
          <p:cNvSpPr>
            <a:spLocks noGrp="1" noRot="1" noChangeAspect="1"/>
          </p:cNvSpPr>
          <p:nvPr>
            <p:ph type="sldImg"/>
          </p:nvPr>
        </p:nvSpPr>
        <p:spPr>
          <a:xfrm>
            <a:off x="381000" y="685800"/>
            <a:ext cx="6096000" cy="3429000"/>
          </a:xfrm>
          <a:prstGeom prst="rect">
            <a:avLst/>
          </a:prstGeom>
        </p:spPr>
        <p:txBody>
          <a:bodyPr/>
          <a:lstStyle/>
          <a:p>
            <a:endParaRPr/>
          </a:p>
        </p:txBody>
      </p:sp>
      <p:sp>
        <p:nvSpPr>
          <p:cNvPr id="77" name="Shape 77"/>
          <p:cNvSpPr>
            <a:spLocks noGrp="1"/>
          </p:cNvSpPr>
          <p:nvPr>
            <p:ph type="body" sz="quarter" idx="1"/>
          </p:nvPr>
        </p:nvSpPr>
        <p:spPr>
          <a:prstGeom prst="rect">
            <a:avLst/>
          </a:prstGeom>
        </p:spPr>
        <p:txBody>
          <a:bodyPr/>
          <a:lstStyle/>
          <a:p>
            <a:r>
              <a:rPr dirty="0"/>
              <a:t>HW not standardized -&gt; OS’ were written in assembly (no higher level language was efficient enough, and hardware was too slow).</a:t>
            </a:r>
          </a:p>
          <a:p>
            <a:r>
              <a:rPr dirty="0"/>
              <a:t>Academic -&gt; already have culture of open science</a:t>
            </a:r>
          </a:p>
          <a:p>
            <a:r>
              <a:rPr dirty="0"/>
              <a:t>Bell labs -&gt; 1949 US DOJ starts antitrust investigations into ATT (who at the time owned every single aspect of the phone system from the device in your home to the wires in your wall to the wires on the street, across the country, switching equipment, </a:t>
            </a:r>
            <a:r>
              <a:rPr dirty="0" err="1"/>
              <a:t>etc</a:t>
            </a:r>
            <a:r>
              <a:rPr dirty="0"/>
              <a:t> - no other providers involved), 1956 US enters Korean War and DOJ and ATT agree on a “consent decree” to end the investigation and help ATT focus on war effort. Consent decree said that ATT couldn’t enter new telecommunications businesses. As a result, ATT determines that they could not “pursue software as a business” and they ended up needing to release the source code with the operating system so that end-users could implement bug fixes etc. on their own (no ability to do service contracts).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40806030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noRot="1" noChangeAspect="1"/>
          </p:cNvSpPr>
          <p:nvPr>
            <p:ph type="sldImg"/>
          </p:nvPr>
        </p:nvSpPr>
        <p:spPr>
          <a:xfrm>
            <a:off x="381000" y="685800"/>
            <a:ext cx="6096000" cy="3429000"/>
          </a:xfrm>
          <a:prstGeom prst="rect">
            <a:avLst/>
          </a:prstGeom>
        </p:spPr>
        <p:txBody>
          <a:bodyPr/>
          <a:lstStyle/>
          <a:p>
            <a:endParaRPr/>
          </a:p>
        </p:txBody>
      </p:sp>
      <p:sp>
        <p:nvSpPr>
          <p:cNvPr id="196" name="Shape 196"/>
          <p:cNvSpPr>
            <a:spLocks noGrp="1"/>
          </p:cNvSpPr>
          <p:nvPr>
            <p:ph type="body" sz="quarter" idx="1"/>
          </p:nvPr>
        </p:nvSpPr>
        <p:spPr>
          <a:prstGeom prst="rect">
            <a:avLst/>
          </a:prstGeom>
        </p:spPr>
        <p:txBody>
          <a:bodyPr/>
          <a:lstStyle/>
          <a:p>
            <a:r>
              <a:rPr lang="en-US" dirty="0"/>
              <a:t>&lt;Read slide&gt;</a:t>
            </a:r>
          </a:p>
          <a:p>
            <a:r>
              <a:rPr lang="en-US" dirty="0"/>
              <a:t>Explore more options</a:t>
            </a:r>
            <a:endParaRPr dirty="0"/>
          </a:p>
        </p:txBody>
      </p:sp>
    </p:spTree>
    <p:extLst>
      <p:ext uri="{BB962C8B-B14F-4D97-AF65-F5344CB8AC3E}">
        <p14:creationId xmlns:p14="http://schemas.microsoft.com/office/powerpoint/2010/main" val="23039291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Remember how the SQLite license had a *blessing* “May you do good not evil?” </a:t>
            </a:r>
          </a:p>
          <a:p>
            <a:r>
              <a:rPr lang="en-US" dirty="0"/>
              <a:t>Some people try to be a bit more outright, like: “You can not use this software for evil.” Here’s a clip from the guy that created JSON (and </a:t>
            </a:r>
            <a:r>
              <a:rPr lang="en-US" dirty="0" err="1"/>
              <a:t>JSLint</a:t>
            </a:r>
            <a:r>
              <a:rPr lang="en-US" dirty="0"/>
              <a:t>, a popular tool used by everyone to validate JSON)</a:t>
            </a:r>
          </a:p>
        </p:txBody>
      </p:sp>
    </p:spTree>
    <p:extLst>
      <p:ext uri="{BB962C8B-B14F-4D97-AF65-F5344CB8AC3E}">
        <p14:creationId xmlns:p14="http://schemas.microsoft.com/office/powerpoint/2010/main" val="2859246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Shape 98"/>
          <p:cNvSpPr>
            <a:spLocks noGrp="1" noRot="1" noChangeAspect="1"/>
          </p:cNvSpPr>
          <p:nvPr>
            <p:ph type="sldImg"/>
          </p:nvPr>
        </p:nvSpPr>
        <p:spPr>
          <a:xfrm>
            <a:off x="381000" y="685800"/>
            <a:ext cx="6096000" cy="3429000"/>
          </a:xfrm>
          <a:prstGeom prst="rect">
            <a:avLst/>
          </a:prstGeom>
        </p:spPr>
        <p:txBody>
          <a:bodyPr/>
          <a:lstStyle/>
          <a:p>
            <a:endParaRPr/>
          </a:p>
        </p:txBody>
      </p:sp>
      <p:sp>
        <p:nvSpPr>
          <p:cNvPr id="99" name="Shape 99"/>
          <p:cNvSpPr>
            <a:spLocks noGrp="1"/>
          </p:cNvSpPr>
          <p:nvPr>
            <p:ph type="body" sz="quarter" idx="1"/>
          </p:nvPr>
        </p:nvSpPr>
        <p:spPr>
          <a:prstGeom prst="rect">
            <a:avLst/>
          </a:prstGeom>
        </p:spPr>
        <p:txBody>
          <a:bodyPr/>
          <a:lstStyle/>
          <a:p>
            <a:r>
              <a:rPr lang="en-US" dirty="0"/>
              <a:t>The authors of BSD constructed a license that they attached to the OS when they released it, called the BSD license. The license has two main effects: 1. it requires that those using it credit the university (in source code, in documentation, and in advertising!!!). This has the effect of, for example, when using software derived from BSD (like Mac OS X!) you’ll randomly see copyright notices attributed to the regents of the university of California. And, 2: it limits the creator’s liability – if a BSD product explodes on you, you are not allowed to sue the creators.</a:t>
            </a:r>
          </a:p>
          <a:p>
            <a:endParaRPr lang="en-US" dirty="0"/>
          </a:p>
          <a:p>
            <a:r>
              <a:rPr lang="en-US" dirty="0"/>
              <a:t>&lt;Discuss: how much of a restriction is this? What might be good/bad about it?&gt;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Shape 98"/>
          <p:cNvSpPr>
            <a:spLocks noGrp="1" noRot="1" noChangeAspect="1"/>
          </p:cNvSpPr>
          <p:nvPr>
            <p:ph type="sldImg"/>
          </p:nvPr>
        </p:nvSpPr>
        <p:spPr>
          <a:xfrm>
            <a:off x="381000" y="685800"/>
            <a:ext cx="6096000" cy="3429000"/>
          </a:xfrm>
          <a:prstGeom prst="rect">
            <a:avLst/>
          </a:prstGeom>
        </p:spPr>
        <p:txBody>
          <a:bodyPr/>
          <a:lstStyle/>
          <a:p>
            <a:endParaRPr/>
          </a:p>
        </p:txBody>
      </p:sp>
      <p:sp>
        <p:nvSpPr>
          <p:cNvPr id="99" name="Shape 99"/>
          <p:cNvSpPr>
            <a:spLocks noGrp="1"/>
          </p:cNvSpPr>
          <p:nvPr>
            <p:ph type="body" sz="quarter" idx="1"/>
          </p:nvPr>
        </p:nvSpPr>
        <p:spPr>
          <a:prstGeom prst="rect">
            <a:avLst/>
          </a:prstGeom>
        </p:spPr>
        <p:txBody>
          <a:bodyPr/>
          <a:lstStyle/>
          <a:p>
            <a:r>
              <a:rPr dirty="0"/>
              <a:t>1983 - Everything was pretty peach with AT&amp;T’s Unix being used and improved in academia until 1983… when DOJ settled a new antitrust case against ATT, ATT then breaks up into the “baby bells” (regional operating companies like bell Atlantic; most of these are now </a:t>
            </a:r>
            <a:r>
              <a:rPr dirty="0" err="1"/>
              <a:t>verizon</a:t>
            </a:r>
            <a:r>
              <a:rPr dirty="0"/>
              <a:t>), meaning the ATT can now commercialize UNIX, which they do.</a:t>
            </a:r>
            <a:endParaRPr lang="en-US" dirty="0"/>
          </a:p>
          <a:p>
            <a:endParaRPr lang="en-US" dirty="0"/>
          </a:p>
          <a:p>
            <a:r>
              <a:rPr lang="en-US" dirty="0"/>
              <a:t>While the academics took their ATT UNIX license and created BSD, the suits at HP, Sun, IBM, and SGI all took their original UNIX license and created *their own* derived version of UNIX.</a:t>
            </a:r>
          </a:p>
          <a:p>
            <a:endParaRPr lang="en-US" dirty="0"/>
          </a:p>
          <a:p>
            <a:r>
              <a:rPr lang="en-US" dirty="0"/>
              <a:t>Some people looked at the state of affairs at the time and were concerned that this fragmentation would destroy any collective open-source efforts: Sun, HP, IBM, SGI et al are going to stop releasing the source of their derived UNIX OS, and will innovate in secret.</a:t>
            </a:r>
          </a:p>
          <a:p>
            <a:endParaRPr lang="en-US" dirty="0"/>
          </a:p>
          <a:p>
            <a:r>
              <a:rPr lang="en-US" dirty="0"/>
              <a:t>So, a character in our story named “Richard Stallman” then declares that he will solve this problem by re-writing a UNIX-compatible (but NOT UNIX) system from scratch that is</a:t>
            </a:r>
          </a:p>
        </p:txBody>
      </p:sp>
    </p:spTree>
    <p:extLst>
      <p:ext uri="{BB962C8B-B14F-4D97-AF65-F5344CB8AC3E}">
        <p14:creationId xmlns:p14="http://schemas.microsoft.com/office/powerpoint/2010/main" val="20200903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Shape 106"/>
          <p:cNvSpPr>
            <a:spLocks noGrp="1" noRot="1" noChangeAspect="1"/>
          </p:cNvSpPr>
          <p:nvPr>
            <p:ph type="sldImg"/>
          </p:nvPr>
        </p:nvSpPr>
        <p:spPr>
          <a:xfrm>
            <a:off x="381000" y="685800"/>
            <a:ext cx="6096000" cy="3429000"/>
          </a:xfrm>
          <a:prstGeom prst="rect">
            <a:avLst/>
          </a:prstGeom>
        </p:spPr>
        <p:txBody>
          <a:bodyPr/>
          <a:lstStyle/>
          <a:p>
            <a:endParaRPr/>
          </a:p>
        </p:txBody>
      </p:sp>
      <p:sp>
        <p:nvSpPr>
          <p:cNvPr id="107" name="Shape 107"/>
          <p:cNvSpPr>
            <a:spLocks noGrp="1"/>
          </p:cNvSpPr>
          <p:nvPr>
            <p:ph type="body" sz="quarter" idx="1"/>
          </p:nvPr>
        </p:nvSpPr>
        <p:spPr>
          <a:prstGeom prst="rect">
            <a:avLst/>
          </a:prstGeom>
        </p:spPr>
        <p:txBody>
          <a:bodyPr/>
          <a:lstStyle/>
          <a:p>
            <a:r>
              <a:rPr dirty="0"/>
              <a:t>An interesting and important outcome of this fracture was Stallman’s writings and creation of the free software foundation, which holds fast to these principles of software liberties..</a:t>
            </a:r>
          </a:p>
          <a:p>
            <a:br>
              <a:rPr dirty="0"/>
            </a:br>
            <a:r>
              <a:rPr dirty="0"/>
              <a:t>(read slide)</a:t>
            </a:r>
          </a:p>
          <a:p>
            <a:r>
              <a:rPr dirty="0"/>
              <a:t>Discuss: how is it possible to actually build a product and follow these freedoms? What is there to stop someone from taking your software, improving it, and selling it? (Next slide describes the “fix” for this with copyleft)</a:t>
            </a:r>
          </a:p>
          <a:p>
            <a:r>
              <a:rPr dirty="0"/>
              <a:t>Discuss: What kind of person is RMS for starting the freedoms with 0?</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noRot="1" noChangeAspect="1"/>
          </p:cNvSpPr>
          <p:nvPr>
            <p:ph type="sldImg"/>
          </p:nvPr>
        </p:nvSpPr>
        <p:spPr>
          <a:xfrm>
            <a:off x="381000" y="685800"/>
            <a:ext cx="6096000" cy="3429000"/>
          </a:xfrm>
          <a:prstGeom prst="rect">
            <a:avLst/>
          </a:prstGeom>
        </p:spPr>
        <p:txBody>
          <a:bodyPr/>
          <a:lstStyle/>
          <a:p>
            <a:endParaRPr/>
          </a:p>
        </p:txBody>
      </p:sp>
      <p:sp>
        <p:nvSpPr>
          <p:cNvPr id="196" name="Shape 196"/>
          <p:cNvSpPr>
            <a:spLocks noGrp="1"/>
          </p:cNvSpPr>
          <p:nvPr>
            <p:ph type="body" sz="quarter" idx="1"/>
          </p:nvPr>
        </p:nvSpPr>
        <p:spPr>
          <a:prstGeom prst="rect">
            <a:avLst/>
          </a:prstGeom>
        </p:spPr>
        <p:txBody>
          <a:bodyPr/>
          <a:lstStyle/>
          <a:p>
            <a:r>
              <a:t>Discuss: what are the benefits to each approach?</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Shape 119"/>
          <p:cNvSpPr>
            <a:spLocks noGrp="1" noRot="1" noChangeAspect="1"/>
          </p:cNvSpPr>
          <p:nvPr>
            <p:ph type="sldImg"/>
          </p:nvPr>
        </p:nvSpPr>
        <p:spPr>
          <a:xfrm>
            <a:off x="381000" y="685800"/>
            <a:ext cx="6096000" cy="3429000"/>
          </a:xfrm>
          <a:prstGeom prst="rect">
            <a:avLst/>
          </a:prstGeom>
        </p:spPr>
        <p:txBody>
          <a:bodyPr/>
          <a:lstStyle/>
          <a:p>
            <a:endParaRPr/>
          </a:p>
        </p:txBody>
      </p:sp>
      <p:sp>
        <p:nvSpPr>
          <p:cNvPr id="120" name="Shape 120"/>
          <p:cNvSpPr>
            <a:spLocks noGrp="1"/>
          </p:cNvSpPr>
          <p:nvPr>
            <p:ph type="body" sz="quarter" idx="1"/>
          </p:nvPr>
        </p:nvSpPr>
        <p:spPr>
          <a:prstGeom prst="rect">
            <a:avLst/>
          </a:prstGeom>
        </p:spPr>
        <p:txBody>
          <a:bodyPr/>
          <a:lstStyle/>
          <a:p>
            <a:r>
              <a:t>In the 90’s you COULD download linux for free, but what was even more popular was sending away for it on disks, paying only for the cost of the disks themselves and postage - think $6 instead of $150 for windows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rPr dirty="0"/>
              <a:t>Lots of interesting details about </a:t>
            </a:r>
            <a:r>
              <a:rPr dirty="0" err="1"/>
              <a:t>netscape’s</a:t>
            </a:r>
            <a:r>
              <a:rPr dirty="0"/>
              <a:t> decision and process here - </a:t>
            </a:r>
            <a:r>
              <a:rPr u="sng" dirty="0">
                <a:solidFill>
                  <a:srgbClr val="0000FF"/>
                </a:solidFill>
                <a:uFill>
                  <a:solidFill>
                    <a:srgbClr val="0000FF"/>
                  </a:solidFill>
                </a:uFill>
                <a:hlinkClick r:id="rId3"/>
              </a:rPr>
              <a:t>https://www.oreilly.com/openbook/opensources/book/netrev.html</a:t>
            </a:r>
            <a:r>
              <a:rPr dirty="0"/>
              <a:t> . Perhaps most interesting to discuss is the process around deciding the license (they used a public, somewhat democratic process to determine what licensing constraints should be). The vision was truly to “collaborate” with everyone building and using the web, rather than to try to create a singular ideal product (which is what they had previously been doing, and Microsoft beat them at)</a:t>
            </a:r>
          </a:p>
          <a:p>
            <a:endParaRPr dirty="0"/>
          </a:p>
          <a:p>
            <a:r>
              <a:rPr dirty="0"/>
              <a:t>Netscape did not call this open source!!!! They released a public website with their source code (“open source” was not yet coined)</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xfrm>
            <a:off x="381000" y="685800"/>
            <a:ext cx="6096000" cy="3429000"/>
          </a:xfrm>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lang="en-US" dirty="0"/>
              <a:t>Netscape was released under “Netscape Public License” which was similar to the GNU General Public License but allowed Netscape to continue to publish proprietary work containing the publicly released </a:t>
            </a:r>
            <a:r>
              <a:rPr lang="en-US"/>
              <a:t>code.</a:t>
            </a:r>
          </a:p>
          <a:p>
            <a:r>
              <a:t>Coining </a:t>
            </a:r>
            <a:r>
              <a:rPr dirty="0"/>
              <a:t>and protecting the term “open source” was a big deal for getting to the open source that we know of today. (Slide largely explains how term was coined, focusing on last quote might provide good opportunities for discussion). </a:t>
            </a:r>
          </a:p>
          <a:p>
            <a:r>
              <a:rPr dirty="0"/>
              <a:t>Discussion ideas:</a:t>
            </a:r>
          </a:p>
          <a:p>
            <a:pPr marL="220578" indent="-220578">
              <a:buSzPct val="100000"/>
              <a:buChar char="*"/>
            </a:pPr>
            <a:r>
              <a:rPr dirty="0"/>
              <a:t>Stallman’s quote comes from an essay titled “Why Open Source Misses the Point of Free Software” - do you think that the proponents of open source did this intentionally (the answer is yes: they want something that was a development methodology that could be seen as palatable and adopted by businesses, governments, and those who may not agree with the social movement)</a:t>
            </a:r>
          </a:p>
          <a:p>
            <a:pPr marL="220578" indent="-220578">
              <a:buSzPct val="100000"/>
              <a:buChar char="*"/>
            </a:pPr>
            <a:r>
              <a:rPr dirty="0"/>
              <a:t>These movements are clearly motivated by the backgrounds and goals of their founders. Tim O’Reilly is a book publisher. Richard Stallman is an anarchist hacker (his direct quote is that it combines aspects of capitalism, communism and anarchism).</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Body Level One…"/>
          <p:cNvSpPr txBox="1">
            <a:spLocks noGrp="1"/>
          </p:cNvSpPr>
          <p:nvPr>
            <p:ph type="body" sz="quarter" idx="1" hasCustomPrompt="1"/>
          </p:nvPr>
        </p:nvSpPr>
        <p:spPr>
          <a:prstGeom prst="rect">
            <a:avLst/>
          </a:prstGeom>
        </p:spPr>
        <p:txBody>
          <a:bodyPr/>
          <a:lstStyle/>
          <a:p>
            <a:r>
              <a:t>Author and Date</a:t>
            </a:r>
          </a:p>
          <a:p>
            <a:pPr lvl="1"/>
            <a:endParaRPr/>
          </a:p>
          <a:p>
            <a:pPr lvl="2"/>
            <a:endParaRPr/>
          </a:p>
          <a:p>
            <a:pPr lvl="3"/>
            <a:endParaRPr/>
          </a:p>
          <a:p>
            <a:pPr lvl="4"/>
            <a:endParaRP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21" hasCustomPrompt="1"/>
          </p:nvPr>
        </p:nvSpPr>
        <p:spPr>
          <a:xfrm>
            <a:off x="1201342" y="7223190"/>
            <a:ext cx="21971002" cy="1905003"/>
          </a:xfrm>
          <a:prstGeom prst="rect">
            <a:avLst/>
          </a:prstGeom>
        </p:spPr>
        <p:txBody>
          <a:bodyPr lIns="50800" tIns="50800" rIns="50800" bIns="50800"/>
          <a:lstStyle>
            <a:lvl1pPr>
              <a:defRPr sz="5500"/>
            </a:lvl1pPr>
          </a:lstStyle>
          <a:p>
            <a:r>
              <a:t>Presentation Subtitle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xfrm>
            <a:off x="1206500" y="1079500"/>
            <a:ext cx="21971000" cy="1433164"/>
          </a:xfrm>
          <a:prstGeom prst="rect">
            <a:avLst/>
          </a:prstGeom>
        </p:spPr>
        <p:txBody>
          <a:bodyPr anchor="t"/>
          <a:lstStyle>
            <a:lvl1pPr>
              <a:defRPr sz="8500" spc="-170">
                <a:solidFill>
                  <a:srgbClr val="005493"/>
                </a:solidFill>
              </a:defRPr>
            </a:lvl1pPr>
          </a:lstStyle>
          <a:p>
            <a:r>
              <a:t>Slide Title</a:t>
            </a:r>
          </a:p>
        </p:txBody>
      </p:sp>
      <p:sp>
        <p:nvSpPr>
          <p:cNvPr id="22" name="Body Level One…"/>
          <p:cNvSpPr txBox="1">
            <a:spLocks noGrp="1"/>
          </p:cNvSpPr>
          <p:nvPr>
            <p:ph type="body" idx="21" hasCustomPrompt="1"/>
          </p:nvPr>
        </p:nvSpPr>
        <p:spPr>
          <a:xfrm>
            <a:off x="1206500" y="4248503"/>
            <a:ext cx="21971000" cy="8256014"/>
          </a:xfrm>
          <a:prstGeom prst="rect">
            <a:avLst/>
          </a:prstGeom>
        </p:spPr>
        <p:txBody>
          <a:bodyPr lIns="50800" tIns="50800" rIns="50800" bIns="50800"/>
          <a:lstStyle>
            <a:lvl1pPr marL="609600" indent="-609600" defTabSz="2438337">
              <a:lnSpc>
                <a:spcPct val="90000"/>
              </a:lnSpc>
              <a:spcBef>
                <a:spcPts val="4500"/>
              </a:spcBef>
              <a:buSzPct val="123000"/>
              <a:buChar char="•"/>
              <a:defRPr sz="4800" b="0"/>
            </a:lvl1pPr>
          </a:lstStyle>
          <a:p>
            <a:r>
              <a:t>Slide bullet text</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30" name="Agenda Title"/>
          <p:cNvSpPr txBox="1">
            <a:spLocks noGrp="1"/>
          </p:cNvSpPr>
          <p:nvPr>
            <p:ph type="title" hasCustomPrompt="1"/>
          </p:nvPr>
        </p:nvSpPr>
        <p:spPr>
          <a:xfrm>
            <a:off x="1206500" y="1079500"/>
            <a:ext cx="21971000" cy="1435100"/>
          </a:xfrm>
          <a:prstGeom prst="rect">
            <a:avLst/>
          </a:prstGeom>
        </p:spPr>
        <p:txBody>
          <a:bodyPr anchor="t"/>
          <a:lstStyle>
            <a:lvl1pPr>
              <a:defRPr sz="8500" spc="-170">
                <a:solidFill>
                  <a:srgbClr val="005493"/>
                </a:solidFill>
              </a:defRPr>
            </a:lvl1pPr>
          </a:lstStyle>
          <a:p>
            <a:r>
              <a:t>Agenda Title</a:t>
            </a:r>
          </a:p>
        </p:txBody>
      </p:sp>
      <p:sp>
        <p:nvSpPr>
          <p:cNvPr id="31" name="Body Level One…"/>
          <p:cNvSpPr txBox="1">
            <a:spLocks noGrp="1"/>
          </p:cNvSpPr>
          <p:nvPr>
            <p:ph type="body" sz="quarter" idx="1" hasCustomPrompt="1"/>
          </p:nvPr>
        </p:nvSpPr>
        <p:spPr>
          <a:xfrm>
            <a:off x="1206500" y="2372960"/>
            <a:ext cx="21971000" cy="934782"/>
          </a:xfrm>
          <a:prstGeom prst="rect">
            <a:avLst/>
          </a:prstGeom>
        </p:spPr>
        <p:txBody>
          <a:bodyPr/>
          <a:lstStyle>
            <a:lvl1pPr>
              <a:defRPr sz="5500"/>
            </a:lvl1pPr>
            <a:lvl2pPr marL="1308100" indent="-698500">
              <a:defRPr sz="5500"/>
            </a:lvl2pPr>
            <a:lvl3pPr marL="1917700" indent="-698500">
              <a:defRPr sz="5500"/>
            </a:lvl3pPr>
            <a:lvl4pPr marL="2527300" indent="-698500">
              <a:defRPr sz="5500"/>
            </a:lvl4pPr>
            <a:lvl5pPr marL="3136900" indent="-698500">
              <a:defRPr sz="5500"/>
            </a:lvl5pPr>
          </a:lstStyle>
          <a:p>
            <a:r>
              <a:t>Agenda Subtitle</a:t>
            </a:r>
          </a:p>
          <a:p>
            <a:pPr lvl="1"/>
            <a:endParaRPr/>
          </a:p>
          <a:p>
            <a:pPr lvl="2"/>
            <a:endParaRPr/>
          </a:p>
          <a:p>
            <a:pPr lvl="3"/>
            <a:endParaRPr/>
          </a:p>
          <a:p>
            <a:pPr lvl="4"/>
            <a:endParaRPr/>
          </a:p>
        </p:txBody>
      </p:sp>
      <p:sp>
        <p:nvSpPr>
          <p:cNvPr id="32" name="Body Level One…"/>
          <p:cNvSpPr txBox="1">
            <a:spLocks noGrp="1"/>
          </p:cNvSpPr>
          <p:nvPr>
            <p:ph type="body" idx="21" hasCustomPrompt="1"/>
          </p:nvPr>
        </p:nvSpPr>
        <p:spPr>
          <a:xfrm>
            <a:off x="1206500" y="4248503"/>
            <a:ext cx="21971000" cy="8256014"/>
          </a:xfrm>
          <a:prstGeom prst="rect">
            <a:avLst/>
          </a:prstGeom>
        </p:spPr>
        <p:txBody>
          <a:bodyPr lIns="50800" tIns="50800" rIns="50800" bIns="50800"/>
          <a:lstStyle>
            <a:lvl1pPr>
              <a:spcBef>
                <a:spcPts val="1800"/>
              </a:spcBef>
              <a:defRPr sz="5500" b="0" spc="-99"/>
            </a:lvl1pPr>
          </a:lstStyle>
          <a:p>
            <a:r>
              <a:t>Agenda Topics</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40" name="Title Text"/>
          <p:cNvSpPr txBox="1">
            <a:spLocks noGrp="1"/>
          </p:cNvSpPr>
          <p:nvPr>
            <p:ph type="title"/>
          </p:nvPr>
        </p:nvSpPr>
        <p:spPr>
          <a:xfrm>
            <a:off x="508502" y="-941265"/>
            <a:ext cx="23947382" cy="2651127"/>
          </a:xfrm>
          <a:prstGeom prst="rect">
            <a:avLst/>
          </a:prstGeom>
        </p:spPr>
        <p:txBody>
          <a:bodyPr lIns="91439" tIns="91439" rIns="91439" bIns="91439"/>
          <a:lstStyle>
            <a:lvl1pPr defTabSz="1828800">
              <a:lnSpc>
                <a:spcPct val="90000"/>
              </a:lnSpc>
              <a:defRPr sz="8400" b="0" spc="0">
                <a:solidFill>
                  <a:srgbClr val="0070C0"/>
                </a:solidFill>
                <a:latin typeface="Verdana"/>
                <a:ea typeface="Verdana"/>
                <a:cs typeface="Verdana"/>
                <a:sym typeface="Verdana"/>
              </a:defRPr>
            </a:lvl1pPr>
          </a:lstStyle>
          <a:p>
            <a:r>
              <a:t>Title Text</a:t>
            </a:r>
          </a:p>
        </p:txBody>
      </p:sp>
      <p:sp>
        <p:nvSpPr>
          <p:cNvPr id="41" name="Body Level One…"/>
          <p:cNvSpPr txBox="1">
            <a:spLocks noGrp="1"/>
          </p:cNvSpPr>
          <p:nvPr>
            <p:ph type="body" idx="1"/>
          </p:nvPr>
        </p:nvSpPr>
        <p:spPr>
          <a:xfrm>
            <a:off x="671465" y="1886743"/>
            <a:ext cx="23392404" cy="11035111"/>
          </a:xfrm>
          <a:prstGeom prst="rect">
            <a:avLst/>
          </a:prstGeom>
        </p:spPr>
        <p:txBody>
          <a:bodyPr lIns="91439" tIns="91439" rIns="91439" bIns="91439"/>
          <a:lstStyle>
            <a:lvl1pPr defTabSz="1828800">
              <a:lnSpc>
                <a:spcPct val="90000"/>
              </a:lnSpc>
              <a:spcBef>
                <a:spcPts val="2000"/>
              </a:spcBef>
              <a:defRPr sz="5000" b="0"/>
            </a:lvl1pPr>
            <a:lvl2pPr marL="889000" indent="-609600" defTabSz="1828800">
              <a:spcBef>
                <a:spcPts val="2000"/>
              </a:spcBef>
              <a:buSzPct val="84000"/>
              <a:buFont typeface="Arial"/>
              <a:buChar char="๏"/>
              <a:defRPr sz="5000" b="0"/>
            </a:lvl2pPr>
            <a:lvl3pPr marL="1507066" indent="-592666" defTabSz="1828800">
              <a:spcBef>
                <a:spcPts val="2000"/>
              </a:spcBef>
              <a:buSzPct val="100000"/>
              <a:buFont typeface="Arial"/>
              <a:defRPr sz="5000" b="0"/>
            </a:lvl3pPr>
            <a:lvl4pPr marL="2030118" indent="-658518" defTabSz="1828800">
              <a:spcBef>
                <a:spcPts val="2000"/>
              </a:spcBef>
              <a:buSzPct val="100000"/>
              <a:buFont typeface="Arial"/>
              <a:defRPr sz="5000" b="0"/>
            </a:lvl4pPr>
            <a:lvl5pPr marL="2487318" indent="-658518" defTabSz="1828800">
              <a:spcBef>
                <a:spcPts val="2000"/>
              </a:spcBef>
              <a:buSzPct val="100000"/>
              <a:buFont typeface="Arial"/>
              <a:defRPr sz="5000" b="0"/>
            </a:lvl5pPr>
          </a:lstStyle>
          <a:p>
            <a:r>
              <a:t>Body Level One</a:t>
            </a:r>
          </a:p>
          <a:p>
            <a:pPr lvl="1"/>
            <a:r>
              <a:t>Body Level Two</a:t>
            </a:r>
          </a:p>
          <a:p>
            <a:pPr lvl="2"/>
            <a:r>
              <a:t>Body Level Three</a:t>
            </a:r>
          </a:p>
          <a:p>
            <a:pPr lvl="3"/>
            <a:r>
              <a:t>Body Level Four</a:t>
            </a:r>
          </a:p>
          <a:p>
            <a:pPr lvl="4"/>
            <a:r>
              <a:t>Body Level Five</a:t>
            </a:r>
          </a:p>
        </p:txBody>
      </p:sp>
      <p:sp>
        <p:nvSpPr>
          <p:cNvPr id="42" name="Slide Number"/>
          <p:cNvSpPr txBox="1">
            <a:spLocks noGrp="1"/>
          </p:cNvSpPr>
          <p:nvPr>
            <p:ph type="sldNum" sz="quarter" idx="2"/>
          </p:nvPr>
        </p:nvSpPr>
        <p:spPr>
          <a:xfrm>
            <a:off x="22203052" y="12835870"/>
            <a:ext cx="504548" cy="483910"/>
          </a:xfrm>
          <a:prstGeom prst="rect">
            <a:avLst/>
          </a:prstGeom>
        </p:spPr>
        <p:txBody>
          <a:bodyPr lIns="91439" tIns="91439" rIns="91439" bIns="91439" anchor="ctr"/>
          <a:lstStyle>
            <a:lvl1pPr algn="r" defTabSz="1828800">
              <a:defRPr sz="2400">
                <a:solidFill>
                  <a:srgbClr val="888888"/>
                </a:solidFill>
                <a:latin typeface="Calibri"/>
                <a:ea typeface="Calibri"/>
                <a:cs typeface="Calibri"/>
                <a:sym typeface="Calibri"/>
              </a:defRPr>
            </a:lvl1pPr>
          </a:lstStyle>
          <a:p>
            <a:fld id="{86CB4B4D-7CA3-9044-876B-883B54F8677D}" type="slidenum">
              <a:t>‹#›</a:t>
            </a:fld>
            <a:endParaRPr/>
          </a:p>
        </p:txBody>
      </p:sp>
      <p:sp>
        <p:nvSpPr>
          <p:cNvPr id="43" name="Straight Connector 7"/>
          <p:cNvSpPr/>
          <p:nvPr/>
        </p:nvSpPr>
        <p:spPr>
          <a:xfrm>
            <a:off x="698625" y="1663058"/>
            <a:ext cx="22986750" cy="1"/>
          </a:xfrm>
          <a:prstGeom prst="line">
            <a:avLst/>
          </a:prstGeom>
          <a:ln w="12700">
            <a:solidFill>
              <a:srgbClr val="4472C4"/>
            </a:solidFill>
            <a:miter/>
          </a:ln>
        </p:spPr>
        <p:txBody>
          <a:bodyPr tIns="91439" bIns="91439"/>
          <a:lstStyle/>
          <a:p>
            <a:pPr defTabSz="2438337">
              <a:defRPr>
                <a:solidFill>
                  <a:srgbClr val="000000"/>
                </a:solidFill>
                <a:latin typeface="Calibri"/>
                <a:ea typeface="Calibri"/>
                <a:cs typeface="Calibri"/>
                <a:sym typeface="Calibri"/>
              </a:defRPr>
            </a:pPr>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Slide">
    <p:spTree>
      <p:nvGrpSpPr>
        <p:cNvPr id="1" name=""/>
        <p:cNvGrpSpPr/>
        <p:nvPr/>
      </p:nvGrpSpPr>
      <p:grpSpPr>
        <a:xfrm>
          <a:off x="0" y="0"/>
          <a:ext cx="0" cy="0"/>
          <a:chOff x="0" y="0"/>
          <a:chExt cx="0" cy="0"/>
        </a:xfrm>
      </p:grpSpPr>
      <p:sp>
        <p:nvSpPr>
          <p:cNvPr id="50" name="Title Text"/>
          <p:cNvSpPr txBox="1">
            <a:spLocks noGrp="1"/>
          </p:cNvSpPr>
          <p:nvPr>
            <p:ph type="title"/>
          </p:nvPr>
        </p:nvSpPr>
        <p:spPr>
          <a:xfrm>
            <a:off x="1078520" y="1330325"/>
            <a:ext cx="21629079" cy="4775201"/>
          </a:xfrm>
          <a:prstGeom prst="rect">
            <a:avLst/>
          </a:prstGeom>
        </p:spPr>
        <p:txBody>
          <a:bodyPr lIns="91439" tIns="91439" rIns="91439" bIns="91439"/>
          <a:lstStyle>
            <a:lvl1pPr defTabSz="1828800">
              <a:lnSpc>
                <a:spcPct val="90000"/>
              </a:lnSpc>
              <a:defRPr sz="6400" b="0" spc="0">
                <a:solidFill>
                  <a:srgbClr val="0070C0"/>
                </a:solidFill>
                <a:latin typeface="Verdana"/>
                <a:ea typeface="Verdana"/>
                <a:cs typeface="Verdana"/>
                <a:sym typeface="Verdana"/>
              </a:defRPr>
            </a:lvl1pPr>
          </a:lstStyle>
          <a:p>
            <a:r>
              <a:t>Title Text</a:t>
            </a:r>
          </a:p>
        </p:txBody>
      </p:sp>
      <p:sp>
        <p:nvSpPr>
          <p:cNvPr id="51" name="Body Level One…"/>
          <p:cNvSpPr txBox="1">
            <a:spLocks noGrp="1"/>
          </p:cNvSpPr>
          <p:nvPr>
            <p:ph type="body" sz="half" idx="1"/>
          </p:nvPr>
        </p:nvSpPr>
        <p:spPr>
          <a:xfrm>
            <a:off x="1078520" y="6475655"/>
            <a:ext cx="20257480" cy="3311525"/>
          </a:xfrm>
          <a:prstGeom prst="rect">
            <a:avLst/>
          </a:prstGeom>
        </p:spPr>
        <p:txBody>
          <a:bodyPr lIns="91439" tIns="91439" rIns="91439" bIns="91439"/>
          <a:lstStyle>
            <a:lvl1pPr defTabSz="1828800">
              <a:lnSpc>
                <a:spcPct val="90000"/>
              </a:lnSpc>
              <a:spcBef>
                <a:spcPts val="2000"/>
              </a:spcBef>
              <a:defRPr sz="5000" b="0">
                <a:latin typeface="Verdana"/>
                <a:ea typeface="Verdana"/>
                <a:cs typeface="Verdana"/>
                <a:sym typeface="Verdana"/>
              </a:defRPr>
            </a:lvl1pPr>
            <a:lvl2pPr marL="0" indent="457200" defTabSz="1828800">
              <a:lnSpc>
                <a:spcPct val="90000"/>
              </a:lnSpc>
              <a:spcBef>
                <a:spcPts val="2000"/>
              </a:spcBef>
              <a:buSzTx/>
              <a:buNone/>
              <a:defRPr sz="5000" b="0">
                <a:latin typeface="Verdana"/>
                <a:ea typeface="Verdana"/>
                <a:cs typeface="Verdana"/>
                <a:sym typeface="Verdana"/>
              </a:defRPr>
            </a:lvl2pPr>
            <a:lvl3pPr marL="0" indent="914400" defTabSz="1828800">
              <a:lnSpc>
                <a:spcPct val="90000"/>
              </a:lnSpc>
              <a:spcBef>
                <a:spcPts val="2000"/>
              </a:spcBef>
              <a:buSzTx/>
              <a:buNone/>
              <a:defRPr sz="5000" b="0">
                <a:latin typeface="Verdana"/>
                <a:ea typeface="Verdana"/>
                <a:cs typeface="Verdana"/>
                <a:sym typeface="Verdana"/>
              </a:defRPr>
            </a:lvl3pPr>
            <a:lvl4pPr marL="0" indent="1371600" defTabSz="1828800">
              <a:lnSpc>
                <a:spcPct val="90000"/>
              </a:lnSpc>
              <a:spcBef>
                <a:spcPts val="2000"/>
              </a:spcBef>
              <a:buSzTx/>
              <a:buNone/>
              <a:defRPr sz="5000" b="0">
                <a:latin typeface="Verdana"/>
                <a:ea typeface="Verdana"/>
                <a:cs typeface="Verdana"/>
                <a:sym typeface="Verdana"/>
              </a:defRPr>
            </a:lvl4pPr>
            <a:lvl5pPr marL="0" indent="1828800" defTabSz="1828800">
              <a:lnSpc>
                <a:spcPct val="90000"/>
              </a:lnSpc>
              <a:spcBef>
                <a:spcPts val="2000"/>
              </a:spcBef>
              <a:buSzTx/>
              <a:buNone/>
              <a:defRPr sz="5000" b="0">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52" name="Slide Number"/>
          <p:cNvSpPr txBox="1">
            <a:spLocks noGrp="1"/>
          </p:cNvSpPr>
          <p:nvPr>
            <p:ph type="sldNum" sz="quarter" idx="2"/>
          </p:nvPr>
        </p:nvSpPr>
        <p:spPr>
          <a:xfrm>
            <a:off x="22203052" y="12835870"/>
            <a:ext cx="504548" cy="483910"/>
          </a:xfrm>
          <a:prstGeom prst="rect">
            <a:avLst/>
          </a:prstGeom>
        </p:spPr>
        <p:txBody>
          <a:bodyPr lIns="91439" tIns="91439" rIns="91439" bIns="91439" anchor="ctr"/>
          <a:lstStyle>
            <a:lvl1pPr algn="r" defTabSz="1828800">
              <a:defRPr sz="2400">
                <a:solidFill>
                  <a:srgbClr val="888888"/>
                </a:solidFill>
                <a:latin typeface="Calibri"/>
                <a:ea typeface="Calibri"/>
                <a:cs typeface="Calibri"/>
                <a:sym typeface="Calibri"/>
              </a:defRPr>
            </a:lvl1pPr>
          </a:lstStyle>
          <a:p>
            <a:fld id="{86CB4B4D-7CA3-9044-876B-883B54F8677D}" type="slidenum">
              <a:t>‹#›</a:t>
            </a:fld>
            <a:endParaRPr/>
          </a:p>
        </p:txBody>
      </p:sp>
      <p:sp>
        <p:nvSpPr>
          <p:cNvPr id="53" name="Straight Connector 7"/>
          <p:cNvSpPr/>
          <p:nvPr/>
        </p:nvSpPr>
        <p:spPr>
          <a:xfrm>
            <a:off x="1078519" y="6111554"/>
            <a:ext cx="21629080" cy="1"/>
          </a:xfrm>
          <a:prstGeom prst="line">
            <a:avLst/>
          </a:prstGeom>
          <a:ln w="12700">
            <a:solidFill>
              <a:srgbClr val="4472C4"/>
            </a:solidFill>
            <a:miter/>
          </a:ln>
        </p:spPr>
        <p:txBody>
          <a:bodyPr tIns="91439" bIns="91439"/>
          <a:lstStyle/>
          <a:p>
            <a:pPr defTabSz="2438337">
              <a:defRPr>
                <a:solidFill>
                  <a:srgbClr val="000000"/>
                </a:solidFill>
                <a:latin typeface="Calibri"/>
                <a:ea typeface="Calibri"/>
                <a:cs typeface="Calibri"/>
                <a:sym typeface="Calibri"/>
              </a:defRPr>
            </a:pPr>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hasCustomPrompt="1"/>
          </p:nvPr>
        </p:nvSpPr>
        <p:spPr>
          <a:xfrm>
            <a:off x="1201340" y="11859862"/>
            <a:ext cx="21971005" cy="6369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Author and Date</a:t>
            </a:r>
          </a:p>
          <a:p>
            <a:pPr lvl="1"/>
            <a:endParaRPr/>
          </a:p>
          <a:p>
            <a:pPr lvl="2"/>
            <a:endParaRPr/>
          </a:p>
          <a:p>
            <a:pPr lvl="3"/>
            <a:endParaRPr/>
          </a:p>
          <a:p>
            <a:pPr lvl="4"/>
            <a:endParaRPr/>
          </a:p>
        </p:txBody>
      </p:sp>
      <p:sp>
        <p:nvSpPr>
          <p:cNvPr id="3" name="Presentation Title"/>
          <p:cNvSpPr txBox="1">
            <a:spLocks noGrp="1"/>
          </p:cNvSpPr>
          <p:nvPr>
            <p:ph type="title" hasCustomPrompt="1"/>
          </p:nvPr>
        </p:nvSpPr>
        <p:spPr>
          <a:xfrm>
            <a:off x="1206496" y="2574991"/>
            <a:ext cx="21971005" cy="464820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Presentation Title</a:t>
            </a: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latin typeface="+mj-lt"/>
                <a:ea typeface="+mj-ea"/>
                <a:cs typeface="+mj-cs"/>
                <a:sym typeface="Helvetica Neue"/>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spd="med"/>
  <p:txStyles>
    <p:titleStyle>
      <a:lvl1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1pPr>
      <a:lvl2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2pPr>
      <a:lvl3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3pPr>
      <a:lvl4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4pPr>
      <a:lvl5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5pPr>
      <a:lvl6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6pPr>
      <a:lvl7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7pPr>
      <a:lvl8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8pPr>
      <a:lvl9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9pPr>
    </p:titleStyle>
    <p:bodyStyle>
      <a:lvl1pPr marL="0" marR="0" indent="0" algn="l" defTabSz="825500" rtl="0" latinLnBrk="0">
        <a:lnSpc>
          <a:spcPct val="100000"/>
        </a:lnSpc>
        <a:spcBef>
          <a:spcPts val="0"/>
        </a:spcBef>
        <a:spcAft>
          <a:spcPts val="0"/>
        </a:spcAft>
        <a:buClrTx/>
        <a:buSzTx/>
        <a:buFontTx/>
        <a:buNone/>
        <a:tabLst/>
        <a:defRPr sz="3600" b="1" i="0" u="none" strike="noStrike" cap="none" spc="0" baseline="0">
          <a:solidFill>
            <a:srgbClr val="000000"/>
          </a:solidFill>
          <a:uFillTx/>
          <a:latin typeface="+mj-lt"/>
          <a:ea typeface="+mj-ea"/>
          <a:cs typeface="+mj-cs"/>
          <a:sym typeface="Helvetica Neue"/>
        </a:defRPr>
      </a:lvl1pPr>
      <a:lvl2pPr marL="10668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2pPr>
      <a:lvl3pPr marL="16764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3pPr>
      <a:lvl4pPr marL="22860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4pPr>
      <a:lvl5pPr marL="28956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5pPr>
      <a:lvl6pPr marL="35052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6pPr>
      <a:lvl7pPr marL="41148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7pPr>
      <a:lvl8pPr marL="47244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8pPr>
      <a:lvl9pPr marL="53340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9.tif"/></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hyperlink" Target="https://commons.wikimedia.org/wiki/User:Datavizzer"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2.tif"/><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hyperlink" Target="https://www.theregister.com/2022/11/11/githubs_copilot_opinion/"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9.tiff"/></Relationships>
</file>

<file path=ppt/slides/_rels/slide23.xml.rels><?xml version="1.0" encoding="UTF-8" standalone="yes"?>
<Relationships xmlns="http://schemas.openxmlformats.org/package/2006/relationships"><Relationship Id="rId3" Type="http://schemas.openxmlformats.org/officeDocument/2006/relationships/hyperlink" Target="https://www.confluent.io/apache-kafka-vs-confluent/" TargetMode="External"/><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21.tif"/><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image" Target="../media/image24.tif"/><Relationship Id="rId2" Type="http://schemas.openxmlformats.org/officeDocument/2006/relationships/image" Target="../media/image23.tif"/><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hyperlink" Target="https://creativecommons.org/share-your-work/cclicenses/" TargetMode="Externa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video" Target="https://www.youtube.com/embed/-hCimLnIsDA?feature=oembed" TargetMode="External"/><Relationship Id="rId4" Type="http://schemas.openxmlformats.org/officeDocument/2006/relationships/image" Target="../media/image27.jpe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CS 4530/5500…"/>
          <p:cNvSpPr txBox="1">
            <a:spLocks noGrp="1"/>
          </p:cNvSpPr>
          <p:nvPr>
            <p:ph type="title"/>
          </p:nvPr>
        </p:nvSpPr>
        <p:spPr>
          <a:prstGeom prst="rect">
            <a:avLst/>
          </a:prstGeom>
        </p:spPr>
        <p:txBody>
          <a:bodyPr/>
          <a:lstStyle/>
          <a:p>
            <a:r>
              <a:rPr dirty="0"/>
              <a:t>CS 4530</a:t>
            </a:r>
          </a:p>
          <a:p>
            <a:r>
              <a:rPr dirty="0"/>
              <a:t>Fundamentals of Software Engineering</a:t>
            </a:r>
          </a:p>
          <a:p>
            <a:endParaRPr dirty="0"/>
          </a:p>
          <a:p>
            <a:r>
              <a:rPr dirty="0"/>
              <a:t>Module 1</a:t>
            </a:r>
            <a:r>
              <a:rPr lang="en-US" dirty="0"/>
              <a:t>6</a:t>
            </a:r>
            <a:r>
              <a:rPr dirty="0"/>
              <a:t>: Open</a:t>
            </a:r>
            <a:r>
              <a:rPr lang="en-US" dirty="0"/>
              <a:t> </a:t>
            </a:r>
            <a:r>
              <a:rPr dirty="0"/>
              <a:t>Source Principles</a:t>
            </a:r>
          </a:p>
        </p:txBody>
      </p:sp>
      <p:sp>
        <p:nvSpPr>
          <p:cNvPr id="63" name="Jonathan Bell, Frank Tip, Mitch Wand…"/>
          <p:cNvSpPr txBox="1">
            <a:spLocks noGrp="1"/>
          </p:cNvSpPr>
          <p:nvPr>
            <p:ph type="body" sz="half" idx="1"/>
          </p:nvPr>
        </p:nvSpPr>
        <p:spPr>
          <a:prstGeom prst="rect">
            <a:avLst/>
          </a:prstGeom>
        </p:spPr>
        <p:txBody>
          <a:bodyPr/>
          <a:lstStyle/>
          <a:p>
            <a:r>
              <a:rPr dirty="0"/>
              <a:t>Adeel Bhutta, Mitch Wand</a:t>
            </a:r>
          </a:p>
          <a:p>
            <a:r>
              <a:rPr dirty="0"/>
              <a:t>Khoury College of Computer Sciences</a:t>
            </a:r>
          </a:p>
        </p:txBody>
      </p:sp>
      <p:sp>
        <p:nvSpPr>
          <p:cNvPr id="64"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65" name="Rectangle 5"/>
          <p:cNvSpPr txBox="1"/>
          <p:nvPr/>
        </p:nvSpPr>
        <p:spPr>
          <a:xfrm>
            <a:off x="105566" y="12800827"/>
            <a:ext cx="8443913" cy="5539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2438337">
              <a:defRPr>
                <a:solidFill>
                  <a:srgbClr val="000000"/>
                </a:solidFill>
                <a:latin typeface="Calibri"/>
                <a:ea typeface="Calibri"/>
                <a:cs typeface="Calibri"/>
                <a:sym typeface="Calibri"/>
              </a:defRPr>
            </a:pPr>
            <a:r>
              <a:rPr dirty="0"/>
              <a:t>© 202</a:t>
            </a:r>
            <a:r>
              <a:rPr lang="en-US" dirty="0"/>
              <a:t>5</a:t>
            </a:r>
            <a:r>
              <a:rPr dirty="0"/>
              <a:t> Released under the </a:t>
            </a:r>
            <a:r>
              <a:rPr dirty="0">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Netscape: “Collaborating with the Net”"/>
          <p:cNvSpPr txBox="1">
            <a:spLocks noGrp="1"/>
          </p:cNvSpPr>
          <p:nvPr>
            <p:ph type="title"/>
          </p:nvPr>
        </p:nvSpPr>
        <p:spPr>
          <a:prstGeom prst="rect">
            <a:avLst/>
          </a:prstGeom>
        </p:spPr>
        <p:txBody>
          <a:bodyPr>
            <a:normAutofit/>
          </a:bodyPr>
          <a:lstStyle/>
          <a:p>
            <a:r>
              <a:rPr lang="en-US" sz="7200" dirty="0"/>
              <a:t>Netscape’s open-source gambit</a:t>
            </a:r>
            <a:endParaRPr sz="7200" dirty="0"/>
          </a:p>
        </p:txBody>
      </p:sp>
      <p:sp>
        <p:nvSpPr>
          <p:cNvPr id="130" name="Slide Subtitle"/>
          <p:cNvSpPr txBox="1">
            <a:spLocks noGrp="1"/>
          </p:cNvSpPr>
          <p:nvPr>
            <p:ph type="body" idx="1"/>
          </p:nvPr>
        </p:nvSpPr>
        <p:spPr>
          <a:xfrm>
            <a:off x="671465" y="1886743"/>
            <a:ext cx="16401814" cy="11035111"/>
          </a:xfrm>
          <a:prstGeom prst="rect">
            <a:avLst/>
          </a:prstGeom>
        </p:spPr>
        <p:txBody>
          <a:bodyPr/>
          <a:lstStyle/>
          <a:p>
            <a:pPr>
              <a:lnSpc>
                <a:spcPct val="100000"/>
              </a:lnSpc>
            </a:pPr>
            <a:r>
              <a:t>Netscape was dominant web browser early 90’s</a:t>
            </a:r>
          </a:p>
          <a:p>
            <a:pPr>
              <a:lnSpc>
                <a:spcPct val="100000"/>
              </a:lnSpc>
            </a:pPr>
            <a:r>
              <a:t>Business model: free for home and education use, companies pay</a:t>
            </a:r>
          </a:p>
          <a:p>
            <a:pPr>
              <a:lnSpc>
                <a:spcPct val="100000"/>
              </a:lnSpc>
            </a:pPr>
            <a:r>
              <a:t>Microsoft entered browser market with Internet Explorer, bundled with Windows95, soon overtakes Netscape in usage (free with Windows)</a:t>
            </a:r>
          </a:p>
          <a:p>
            <a:pPr>
              <a:lnSpc>
                <a:spcPct val="100000"/>
              </a:lnSpc>
            </a:pPr>
            <a:r>
              <a:t>January 1998: Netscape first company to open source code for proprietary product (Mozilla)</a:t>
            </a:r>
          </a:p>
        </p:txBody>
      </p:sp>
      <p:sp>
        <p:nvSpPr>
          <p:cNvPr id="13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10</a:t>
            </a:fld>
            <a:endParaRPr/>
          </a:p>
        </p:txBody>
      </p:sp>
      <p:pic>
        <p:nvPicPr>
          <p:cNvPr id="132" name="Image" descr="Image"/>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16688863" y="1411184"/>
            <a:ext cx="7570915" cy="6912343"/>
          </a:xfrm>
          <a:prstGeom prst="rect">
            <a:avLst/>
          </a:prstGeom>
          <a:ln w="12700">
            <a:miter lim="400000"/>
          </a:ln>
        </p:spPr>
      </p:pic>
      <p:sp>
        <p:nvSpPr>
          <p:cNvPr id="133" name="Usage Share of Netscape Navigator"/>
          <p:cNvSpPr txBox="1"/>
          <p:nvPr/>
        </p:nvSpPr>
        <p:spPr>
          <a:xfrm>
            <a:off x="18648523" y="8343699"/>
            <a:ext cx="4993780"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Usage Share of Netscape Navigator</a:t>
            </a:r>
          </a:p>
        </p:txBody>
      </p:sp>
      <p:pic>
        <p:nvPicPr>
          <p:cNvPr id="134" name="Image" descr="Image"/>
          <p:cNvPicPr>
            <a:picLocks noChangeAspect="1"/>
          </p:cNvPicPr>
          <p:nvPr/>
        </p:nvPicPr>
        <p:blipFill>
          <a:blip r:embed="rId4"/>
          <a:stretch>
            <a:fillRect/>
          </a:stretch>
        </p:blipFill>
        <p:spPr>
          <a:xfrm>
            <a:off x="16910094" y="8871842"/>
            <a:ext cx="7599571" cy="6079656"/>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Open Source”"/>
          <p:cNvSpPr txBox="1">
            <a:spLocks noGrp="1"/>
          </p:cNvSpPr>
          <p:nvPr>
            <p:ph type="title"/>
          </p:nvPr>
        </p:nvSpPr>
        <p:spPr>
          <a:prstGeom prst="rect">
            <a:avLst/>
          </a:prstGeom>
        </p:spPr>
        <p:txBody>
          <a:bodyPr>
            <a:normAutofit/>
          </a:bodyPr>
          <a:lstStyle/>
          <a:p>
            <a:r>
              <a:rPr lang="en-US" sz="7200" dirty="0"/>
              <a:t>Netscape creates a new license and model</a:t>
            </a:r>
            <a:endParaRPr sz="7200" dirty="0"/>
          </a:p>
        </p:txBody>
      </p:sp>
      <p:sp>
        <p:nvSpPr>
          <p:cNvPr id="139" name="Slide Subtitle"/>
          <p:cNvSpPr txBox="1">
            <a:spLocks noGrp="1"/>
          </p:cNvSpPr>
          <p:nvPr>
            <p:ph type="body" idx="1"/>
          </p:nvPr>
        </p:nvSpPr>
        <p:spPr>
          <a:xfrm>
            <a:off x="671465" y="1886743"/>
            <a:ext cx="17660357" cy="11035111"/>
          </a:xfrm>
          <a:prstGeom prst="rect">
            <a:avLst/>
          </a:prstGeom>
        </p:spPr>
        <p:txBody>
          <a:bodyPr/>
          <a:lstStyle/>
          <a:p>
            <a:pPr>
              <a:lnSpc>
                <a:spcPct val="100000"/>
              </a:lnSpc>
            </a:pPr>
            <a:r>
              <a:rPr dirty="0"/>
              <a:t>Until Netscape, much of OSS was the FSF and its GPL</a:t>
            </a:r>
          </a:p>
          <a:p>
            <a:pPr>
              <a:lnSpc>
                <a:spcPct val="100000"/>
              </a:lnSpc>
            </a:pPr>
            <a:r>
              <a:rPr dirty="0">
                <a:solidFill>
                  <a:schemeClr val="accent1">
                    <a:lumOff val="-9999"/>
                  </a:schemeClr>
                </a:solidFill>
              </a:rPr>
              <a:t>Open Source</a:t>
            </a:r>
            <a:r>
              <a:rPr dirty="0"/>
              <a:t> coined in 1998 by the Open Source Initiative to capture Netscape’s aim for an open development process</a:t>
            </a:r>
            <a:endParaRPr lang="en-US" dirty="0"/>
          </a:p>
          <a:p>
            <a:pPr>
              <a:lnSpc>
                <a:spcPct val="100000"/>
              </a:lnSpc>
            </a:pPr>
            <a:r>
              <a:rPr lang="en-US" dirty="0">
                <a:solidFill>
                  <a:srgbClr val="FF0000"/>
                </a:solidFill>
              </a:rPr>
              <a:t>New licenses </a:t>
            </a:r>
            <a:r>
              <a:rPr lang="en-US" dirty="0"/>
              <a:t>follow, e.g. MIT, Apache, etc. </a:t>
            </a:r>
            <a:r>
              <a:rPr lang="en-US" i="1" dirty="0"/>
              <a:t>just like BSD, but without the advertising part</a:t>
            </a:r>
            <a:endParaRPr dirty="0"/>
          </a:p>
          <a:p>
            <a:pPr>
              <a:lnSpc>
                <a:spcPct val="100000"/>
              </a:lnSpc>
            </a:pPr>
            <a:r>
              <a:rPr dirty="0"/>
              <a:t>Publisher Tim O’Reilly organizes a </a:t>
            </a:r>
            <a:r>
              <a:rPr dirty="0">
                <a:solidFill>
                  <a:schemeClr val="accent1">
                    <a:lumOff val="-9999"/>
                  </a:schemeClr>
                </a:solidFill>
              </a:rPr>
              <a:t>Freeware Summit</a:t>
            </a:r>
            <a:r>
              <a:rPr dirty="0"/>
              <a:t> later in 1998, soon rebranded as </a:t>
            </a:r>
            <a:r>
              <a:rPr dirty="0">
                <a:solidFill>
                  <a:schemeClr val="accent1">
                    <a:lumOff val="-9999"/>
                  </a:schemeClr>
                </a:solidFill>
              </a:rPr>
              <a:t>Open Source Summit</a:t>
            </a:r>
          </a:p>
          <a:p>
            <a:pPr algn="r">
              <a:lnSpc>
                <a:spcPct val="100000"/>
              </a:lnSpc>
            </a:pPr>
            <a:r>
              <a:rPr i="1" dirty="0">
                <a:solidFill>
                  <a:schemeClr val="accent5">
                    <a:satOff val="-41871"/>
                    <a:lumOff val="-13058"/>
                  </a:schemeClr>
                </a:solidFill>
              </a:rPr>
              <a:t>Open Source is a development methodology; free software is a social movement</a:t>
            </a:r>
            <a:br>
              <a:rPr i="1" dirty="0">
                <a:solidFill>
                  <a:schemeClr val="accent5">
                    <a:satOff val="-41871"/>
                    <a:lumOff val="-13058"/>
                  </a:schemeClr>
                </a:solidFill>
              </a:rPr>
            </a:br>
            <a:r>
              <a:rPr dirty="0"/>
              <a:t>— Richard Stallman</a:t>
            </a:r>
          </a:p>
        </p:txBody>
      </p:sp>
      <p:sp>
        <p:nvSpPr>
          <p:cNvPr id="14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pic>
        <p:nvPicPr>
          <p:cNvPr id="141" name="Image" descr="Image"/>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8569809" y="5779356"/>
            <a:ext cx="5180238" cy="6386263"/>
          </a:xfrm>
          <a:prstGeom prst="rect">
            <a:avLst/>
          </a:prstGeom>
          <a:ln w="12700">
            <a:miter lim="400000"/>
          </a:ln>
        </p:spPr>
      </p:pic>
      <p:sp>
        <p:nvSpPr>
          <p:cNvPr id="142" name="Tim O’Reilly Photo via Christopher Michel/Flickr, CC BY 2.0"/>
          <p:cNvSpPr txBox="1"/>
          <p:nvPr/>
        </p:nvSpPr>
        <p:spPr>
          <a:xfrm>
            <a:off x="18852965" y="12175945"/>
            <a:ext cx="4186874" cy="120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Tim O’Reilly</a:t>
            </a:r>
            <a:br/>
            <a:r>
              <a:t>Photo via Christopher Michel/Flickr, CC BY 2.0</a:t>
            </a:r>
          </a:p>
        </p:txBody>
      </p:sp>
      <p:pic>
        <p:nvPicPr>
          <p:cNvPr id="143" name="Image" descr="Image"/>
          <p:cNvPicPr>
            <a:picLocks noChangeAspect="1"/>
          </p:cNvPicPr>
          <p:nvPr/>
        </p:nvPicPr>
        <p:blipFill>
          <a:blip r:embed="rId4"/>
          <a:stretch>
            <a:fillRect/>
          </a:stretch>
        </p:blipFill>
        <p:spPr>
          <a:xfrm>
            <a:off x="19041402" y="1628828"/>
            <a:ext cx="3810002" cy="3810002"/>
          </a:xfrm>
          <a:prstGeom prst="rect">
            <a:avLst/>
          </a:prstGeom>
          <a:ln w="12700">
            <a:miter lim="400000"/>
          </a:ln>
        </p:spPr>
      </p:pic>
      <p:sp>
        <p:nvSpPr>
          <p:cNvPr id="144" name="Open source initiative logo"/>
          <p:cNvSpPr txBox="1"/>
          <p:nvPr/>
        </p:nvSpPr>
        <p:spPr>
          <a:xfrm>
            <a:off x="19093268" y="5284903"/>
            <a:ext cx="3706268"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Open source initiative logo</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The Open Source Browser Wars"/>
          <p:cNvSpPr txBox="1">
            <a:spLocks noGrp="1"/>
          </p:cNvSpPr>
          <p:nvPr>
            <p:ph type="title"/>
          </p:nvPr>
        </p:nvSpPr>
        <p:spPr>
          <a:prstGeom prst="rect">
            <a:avLst/>
          </a:prstGeom>
        </p:spPr>
        <p:txBody>
          <a:bodyPr>
            <a:normAutofit/>
          </a:bodyPr>
          <a:lstStyle/>
          <a:p>
            <a:r>
              <a:rPr lang="en-US" sz="7200" dirty="0"/>
              <a:t>Firefox lost battle, Open Source wins war</a:t>
            </a:r>
            <a:endParaRPr sz="7200" dirty="0"/>
          </a:p>
        </p:txBody>
      </p:sp>
      <p:sp>
        <p:nvSpPr>
          <p:cNvPr id="181" name="Slide Subtitle"/>
          <p:cNvSpPr txBox="1">
            <a:spLocks noGrp="1"/>
          </p:cNvSpPr>
          <p:nvPr>
            <p:ph type="body" sz="half" idx="1"/>
          </p:nvPr>
        </p:nvSpPr>
        <p:spPr>
          <a:xfrm>
            <a:off x="671465" y="2174789"/>
            <a:ext cx="11519361" cy="10747065"/>
          </a:xfrm>
          <a:prstGeom prst="rect">
            <a:avLst/>
          </a:prstGeom>
        </p:spPr>
        <p:txBody>
          <a:bodyPr/>
          <a:lstStyle/>
          <a:p>
            <a:pPr>
              <a:lnSpc>
                <a:spcPct val="100000"/>
              </a:lnSpc>
            </a:pPr>
            <a:r>
              <a:rPr lang="en-US" dirty="0"/>
              <a:t>Firefox lost to Chrome and Safari, but OSS won </a:t>
            </a:r>
          </a:p>
          <a:p>
            <a:pPr lvl="1"/>
            <a:r>
              <a:rPr dirty="0"/>
              <a:t>Chrome’s core = Chromium OSS</a:t>
            </a:r>
          </a:p>
          <a:p>
            <a:pPr lvl="1"/>
            <a:r>
              <a:rPr dirty="0"/>
              <a:t>Safari’s core = </a:t>
            </a:r>
            <a:r>
              <a:rPr dirty="0" err="1"/>
              <a:t>Webkit</a:t>
            </a:r>
            <a:r>
              <a:rPr dirty="0"/>
              <a:t> OSS</a:t>
            </a:r>
          </a:p>
          <a:p>
            <a:pPr lvl="1"/>
            <a:r>
              <a:rPr dirty="0"/>
              <a:t>Microsoft’s Edge core = Chromium</a:t>
            </a:r>
          </a:p>
          <a:p>
            <a:pPr>
              <a:lnSpc>
                <a:spcPct val="100000"/>
              </a:lnSpc>
            </a:pPr>
            <a:r>
              <a:rPr dirty="0"/>
              <a:t>How do browsers differentiate?</a:t>
            </a:r>
          </a:p>
          <a:p>
            <a:pPr>
              <a:lnSpc>
                <a:spcPct val="100000"/>
              </a:lnSpc>
            </a:pPr>
            <a:r>
              <a:rPr dirty="0"/>
              <a:t>Why is there more than one?</a:t>
            </a:r>
          </a:p>
        </p:txBody>
      </p:sp>
      <p:sp>
        <p:nvSpPr>
          <p:cNvPr id="18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pic>
        <p:nvPicPr>
          <p:cNvPr id="183" name="Image" descr="Image"/>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2131575" y="3171344"/>
            <a:ext cx="12242161" cy="9793732"/>
          </a:xfrm>
          <a:prstGeom prst="rect">
            <a:avLst/>
          </a:prstGeom>
          <a:ln w="12700">
            <a:miter lim="400000"/>
          </a:ln>
        </p:spPr>
      </p:pic>
      <p:sp>
        <p:nvSpPr>
          <p:cNvPr id="184" name="[By Datavizzer, CC BY-SA 4.0]"/>
          <p:cNvSpPr txBox="1"/>
          <p:nvPr/>
        </p:nvSpPr>
        <p:spPr>
          <a:xfrm>
            <a:off x="17332080" y="12842874"/>
            <a:ext cx="4219873"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[By </a:t>
            </a:r>
            <a:r>
              <a:rPr>
                <a:hlinkClick r:id="rId4"/>
              </a:rPr>
              <a:t>Datavizzer</a:t>
            </a:r>
            <a:r>
              <a:t>, CC BY-SA 4.0]</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13C58-A0FB-3B57-9356-94A847418D8A}"/>
              </a:ext>
            </a:extLst>
          </p:cNvPr>
          <p:cNvSpPr>
            <a:spLocks noGrp="1"/>
          </p:cNvSpPr>
          <p:nvPr>
            <p:ph type="title"/>
          </p:nvPr>
        </p:nvSpPr>
        <p:spPr/>
        <p:txBody>
          <a:bodyPr>
            <a:normAutofit/>
          </a:bodyPr>
          <a:lstStyle/>
          <a:p>
            <a:r>
              <a:rPr lang="en-US" sz="7200" dirty="0"/>
              <a:t>OSS Provides Community Infrastructure</a:t>
            </a:r>
          </a:p>
        </p:txBody>
      </p:sp>
      <p:sp>
        <p:nvSpPr>
          <p:cNvPr id="5" name="Text Placeholder 4">
            <a:extLst>
              <a:ext uri="{FF2B5EF4-FFF2-40B4-BE49-F238E27FC236}">
                <a16:creationId xmlns:a16="http://schemas.microsoft.com/office/drawing/2014/main" id="{6B28B714-8382-92AC-23F3-3D5B3E748D1A}"/>
              </a:ext>
            </a:extLst>
          </p:cNvPr>
          <p:cNvSpPr>
            <a:spLocks noGrp="1"/>
          </p:cNvSpPr>
          <p:nvPr>
            <p:ph type="body" idx="1"/>
          </p:nvPr>
        </p:nvSpPr>
        <p:spPr>
          <a:xfrm>
            <a:off x="671465" y="1886743"/>
            <a:ext cx="12377270" cy="11035111"/>
          </a:xfrm>
        </p:spPr>
        <p:txBody>
          <a:bodyPr>
            <a:normAutofit/>
          </a:bodyPr>
          <a:lstStyle/>
          <a:p>
            <a:r>
              <a:rPr lang="en-US" dirty="0"/>
              <a:t>Operating Systems </a:t>
            </a:r>
            <a:r>
              <a:rPr lang="en-US" i="1" dirty="0"/>
              <a:t>are a utility for the common good</a:t>
            </a:r>
            <a:r>
              <a:rPr lang="en-US" dirty="0"/>
              <a:t>: everybody needs them, nobody wants to bear the cost</a:t>
            </a:r>
            <a:endParaRPr lang="en-US" i="1" dirty="0"/>
          </a:p>
          <a:p>
            <a:br>
              <a:rPr lang="en-US" dirty="0"/>
            </a:br>
            <a:r>
              <a:rPr lang="en-US" dirty="0"/>
              <a:t>Eric S Raymond’s 1997 essay compares software development methodologies as a “cathedral” or “bazaar”</a:t>
            </a:r>
          </a:p>
          <a:p>
            <a:br>
              <a:rPr lang="en-US" dirty="0"/>
            </a:br>
            <a:r>
              <a:rPr lang="en-US" dirty="0"/>
              <a:t>Much OSS today follows “bazaar” model:</a:t>
            </a:r>
          </a:p>
          <a:p>
            <a:pPr lvl="1"/>
            <a:r>
              <a:rPr lang="en-US" dirty="0"/>
              <a:t>Users treated as co-developers</a:t>
            </a:r>
          </a:p>
          <a:p>
            <a:pPr lvl="1"/>
            <a:r>
              <a:rPr lang="en-US" dirty="0"/>
              <a:t>Release software early for feedback</a:t>
            </a:r>
          </a:p>
          <a:p>
            <a:pPr lvl="1"/>
            <a:r>
              <a:rPr lang="en-US" dirty="0"/>
              <a:t>Modularize + reuse components</a:t>
            </a:r>
          </a:p>
          <a:p>
            <a:pPr lvl="1"/>
            <a:r>
              <a:rPr lang="en-US" dirty="0"/>
              <a:t>Democratic organization</a:t>
            </a:r>
          </a:p>
        </p:txBody>
      </p:sp>
      <p:pic>
        <p:nvPicPr>
          <p:cNvPr id="6" name="Image" descr="Image">
            <a:extLst>
              <a:ext uri="{FF2B5EF4-FFF2-40B4-BE49-F238E27FC236}">
                <a16:creationId xmlns:a16="http://schemas.microsoft.com/office/drawing/2014/main" id="{4F0A128D-0350-D3F1-2250-5FEE868F1C96}"/>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13562552" y="1759765"/>
            <a:ext cx="10313492" cy="11702884"/>
          </a:xfrm>
          <a:prstGeom prst="rect">
            <a:avLst/>
          </a:prstGeom>
          <a:ln w="12700">
            <a:miter lim="400000"/>
          </a:ln>
        </p:spPr>
      </p:pic>
    </p:spTree>
    <p:extLst>
      <p:ext uri="{BB962C8B-B14F-4D97-AF65-F5344CB8AC3E}">
        <p14:creationId xmlns:p14="http://schemas.microsoft.com/office/powerpoint/2010/main" val="369117029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57640-65E7-7FC4-610E-7CF10717F7D4}"/>
              </a:ext>
            </a:extLst>
          </p:cNvPr>
          <p:cNvSpPr>
            <a:spLocks noGrp="1"/>
          </p:cNvSpPr>
          <p:nvPr>
            <p:ph type="title"/>
          </p:nvPr>
        </p:nvSpPr>
        <p:spPr/>
        <p:txBody>
          <a:bodyPr>
            <a:normAutofit/>
          </a:bodyPr>
          <a:lstStyle/>
          <a:p>
            <a:r>
              <a:rPr lang="en-US" sz="7200" dirty="0"/>
              <a:t>GitHub is the Modern Bazaar </a:t>
            </a:r>
          </a:p>
        </p:txBody>
      </p:sp>
      <p:sp>
        <p:nvSpPr>
          <p:cNvPr id="3" name="Text Placeholder 2">
            <a:extLst>
              <a:ext uri="{FF2B5EF4-FFF2-40B4-BE49-F238E27FC236}">
                <a16:creationId xmlns:a16="http://schemas.microsoft.com/office/drawing/2014/main" id="{55D4E1DB-48A4-1A16-61C9-1714756136B8}"/>
              </a:ext>
            </a:extLst>
          </p:cNvPr>
          <p:cNvSpPr>
            <a:spLocks noGrp="1"/>
          </p:cNvSpPr>
          <p:nvPr>
            <p:ph type="body" idx="1"/>
          </p:nvPr>
        </p:nvSpPr>
        <p:spPr/>
        <p:txBody>
          <a:bodyPr/>
          <a:lstStyle/>
          <a:p>
            <a:endParaRPr lang="en-US" dirty="0"/>
          </a:p>
        </p:txBody>
      </p:sp>
      <p:pic>
        <p:nvPicPr>
          <p:cNvPr id="4" name="Image" descr="Image">
            <a:extLst>
              <a:ext uri="{FF2B5EF4-FFF2-40B4-BE49-F238E27FC236}">
                <a16:creationId xmlns:a16="http://schemas.microsoft.com/office/drawing/2014/main" id="{45873E27-5F24-FE6D-B97F-D6D4E42A0037}"/>
              </a:ext>
            </a:extLst>
          </p:cNvPr>
          <p:cNvPicPr>
            <a:picLocks noChangeAspect="1"/>
          </p:cNvPicPr>
          <p:nvPr/>
        </p:nvPicPr>
        <p:blipFill>
          <a:blip r:embed="rId2"/>
          <a:stretch>
            <a:fillRect/>
          </a:stretch>
        </p:blipFill>
        <p:spPr>
          <a:xfrm>
            <a:off x="13759717" y="1886743"/>
            <a:ext cx="8688176" cy="11035111"/>
          </a:xfrm>
          <a:prstGeom prst="rect">
            <a:avLst/>
          </a:prstGeom>
          <a:ln w="12700">
            <a:miter lim="400000"/>
          </a:ln>
        </p:spPr>
      </p:pic>
      <p:pic>
        <p:nvPicPr>
          <p:cNvPr id="5" name="Image" descr="Image">
            <a:extLst>
              <a:ext uri="{FF2B5EF4-FFF2-40B4-BE49-F238E27FC236}">
                <a16:creationId xmlns:a16="http://schemas.microsoft.com/office/drawing/2014/main" id="{741D87B6-DB55-3358-BF67-29FB8870CBB1}"/>
              </a:ext>
            </a:extLst>
          </p:cNvPr>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903918" y="1886743"/>
            <a:ext cx="10313492" cy="11702884"/>
          </a:xfrm>
          <a:prstGeom prst="rect">
            <a:avLst/>
          </a:prstGeom>
          <a:ln w="12700">
            <a:miter lim="400000"/>
          </a:ln>
        </p:spPr>
      </p:pic>
      <p:sp>
        <p:nvSpPr>
          <p:cNvPr id="6" name="TextBox 5">
            <a:extLst>
              <a:ext uri="{FF2B5EF4-FFF2-40B4-BE49-F238E27FC236}">
                <a16:creationId xmlns:a16="http://schemas.microsoft.com/office/drawing/2014/main" id="{A35F5EBB-ADB6-A66C-9984-E157AE8071FC}"/>
              </a:ext>
            </a:extLst>
          </p:cNvPr>
          <p:cNvSpPr txBox="1"/>
          <p:nvPr/>
        </p:nvSpPr>
        <p:spPr>
          <a:xfrm>
            <a:off x="15435242" y="13098735"/>
            <a:ext cx="4868562"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7"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a:rPr>
              <a:t>XKCD “Dependency”</a:t>
            </a:r>
          </a:p>
        </p:txBody>
      </p:sp>
    </p:spTree>
    <p:extLst>
      <p:ext uri="{BB962C8B-B14F-4D97-AF65-F5344CB8AC3E}">
        <p14:creationId xmlns:p14="http://schemas.microsoft.com/office/powerpoint/2010/main" val="3728557552"/>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Risks Adopting Open Source"/>
          <p:cNvSpPr txBox="1">
            <a:spLocks noGrp="1"/>
          </p:cNvSpPr>
          <p:nvPr>
            <p:ph type="title"/>
          </p:nvPr>
        </p:nvSpPr>
        <p:spPr>
          <a:prstGeom prst="rect">
            <a:avLst/>
          </a:prstGeom>
        </p:spPr>
        <p:txBody>
          <a:bodyPr>
            <a:normAutofit/>
          </a:bodyPr>
          <a:lstStyle/>
          <a:p>
            <a:r>
              <a:rPr lang="en-US" sz="7200" dirty="0"/>
              <a:t>Adopting OSS has risks</a:t>
            </a:r>
            <a:endParaRPr sz="7200" dirty="0"/>
          </a:p>
        </p:txBody>
      </p:sp>
      <p:sp>
        <p:nvSpPr>
          <p:cNvPr id="237" name="Slide Subtitle"/>
          <p:cNvSpPr txBox="1">
            <a:spLocks noGrp="1"/>
          </p:cNvSpPr>
          <p:nvPr>
            <p:ph type="body" idx="1"/>
          </p:nvPr>
        </p:nvSpPr>
        <p:spPr>
          <a:prstGeom prst="rect">
            <a:avLst/>
          </a:prstGeom>
        </p:spPr>
        <p:txBody>
          <a:bodyPr/>
          <a:lstStyle/>
          <a:p>
            <a:pPr marL="279400" lvl="1" indent="0">
              <a:buNone/>
            </a:pPr>
            <a:r>
              <a:rPr lang="en-US" dirty="0"/>
              <a:t>Are licenses compatible? </a:t>
            </a:r>
          </a:p>
          <a:p>
            <a:pPr lvl="1"/>
            <a:r>
              <a:rPr lang="en-US" dirty="0"/>
              <a:t>Including permissive-licensed software in copyleft-licensed software is generally compatible (copyleft takes precedence)</a:t>
            </a:r>
          </a:p>
          <a:p>
            <a:pPr>
              <a:lnSpc>
                <a:spcPct val="100000"/>
              </a:lnSpc>
            </a:pPr>
            <a:endParaRPr lang="en-US" dirty="0"/>
          </a:p>
          <a:p>
            <a:pPr>
              <a:lnSpc>
                <a:spcPct val="100000"/>
              </a:lnSpc>
            </a:pPr>
            <a:r>
              <a:rPr dirty="0"/>
              <a:t>A significant concern for licenses with copyleft:</a:t>
            </a:r>
            <a:r>
              <a:rPr lang="en-US" dirty="0"/>
              <a:t> </a:t>
            </a:r>
            <a:r>
              <a:rPr dirty="0"/>
              <a:t>Adopting libraries with copyleft clause generally means what you distribute must also have </a:t>
            </a:r>
            <a:r>
              <a:rPr dirty="0">
                <a:solidFill>
                  <a:srgbClr val="FF0000"/>
                </a:solidFill>
              </a:rPr>
              <a:t>same copyleft clause </a:t>
            </a:r>
            <a:r>
              <a:rPr dirty="0"/>
              <a:t>(and be open source)</a:t>
            </a:r>
          </a:p>
          <a:p>
            <a:pPr lvl="1"/>
            <a:r>
              <a:rPr dirty="0">
                <a:solidFill>
                  <a:srgbClr val="FF0000"/>
                </a:solidFill>
              </a:rPr>
              <a:t>Are you certain </a:t>
            </a:r>
            <a:r>
              <a:rPr dirty="0"/>
              <a:t>that the software truly is released under the license that is stated? Did all contributors agree to that license?</a:t>
            </a:r>
            <a:endParaRPr lang="en-US" dirty="0"/>
          </a:p>
          <a:p>
            <a:pPr marL="279400" lvl="1" indent="0">
              <a:buNone/>
            </a:pPr>
            <a:endParaRPr lang="en-US" dirty="0"/>
          </a:p>
          <a:p>
            <a:pPr marL="279400" lvl="1" indent="0">
              <a:buNone/>
            </a:pPr>
            <a:endParaRPr lang="en-US" dirty="0"/>
          </a:p>
        </p:txBody>
      </p:sp>
      <p:sp>
        <p:nvSpPr>
          <p:cNvPr id="2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2" name="GitHub Copilot + Codex"/>
          <p:cNvSpPr txBox="1">
            <a:spLocks noGrp="1"/>
          </p:cNvSpPr>
          <p:nvPr>
            <p:ph type="title"/>
          </p:nvPr>
        </p:nvSpPr>
        <p:spPr>
          <a:prstGeom prst="rect">
            <a:avLst/>
          </a:prstGeom>
        </p:spPr>
        <p:txBody>
          <a:bodyPr>
            <a:normAutofit/>
          </a:bodyPr>
          <a:lstStyle/>
          <a:p>
            <a:r>
              <a:rPr lang="en-US" sz="7200" dirty="0"/>
              <a:t>OSS Risks: </a:t>
            </a:r>
            <a:r>
              <a:rPr sz="7200" dirty="0"/>
              <a:t>GitHub Copilot and Codex</a:t>
            </a:r>
          </a:p>
        </p:txBody>
      </p:sp>
      <p:sp>
        <p:nvSpPr>
          <p:cNvPr id="243" name="Slide Subtitle"/>
          <p:cNvSpPr txBox="1">
            <a:spLocks noGrp="1"/>
          </p:cNvSpPr>
          <p:nvPr>
            <p:ph type="body" idx="1"/>
          </p:nvPr>
        </p:nvSpPr>
        <p:spPr>
          <a:xfrm>
            <a:off x="658765" y="1886743"/>
            <a:ext cx="23392404" cy="11035111"/>
          </a:xfrm>
          <a:prstGeom prst="rect">
            <a:avLst/>
          </a:prstGeom>
        </p:spPr>
        <p:txBody>
          <a:bodyPr/>
          <a:lstStyle/>
          <a:p>
            <a:pPr>
              <a:lnSpc>
                <a:spcPct val="100000"/>
              </a:lnSpc>
            </a:pPr>
            <a:r>
              <a:t>Codex is a large language model trained on code in public repositories on GitHub</a:t>
            </a:r>
          </a:p>
          <a:p>
            <a:pPr>
              <a:lnSpc>
                <a:spcPct val="100000"/>
              </a:lnSpc>
            </a:pPr>
            <a:r>
              <a:t>Copilot suggests lines of code as you program, based on the Codex model</a:t>
            </a:r>
          </a:p>
          <a:p>
            <a:pPr>
              <a:lnSpc>
                <a:spcPct val="100000"/>
              </a:lnSpc>
            </a:pPr>
            <a:r>
              <a:t>Copilot will output entire</a:t>
            </a:r>
            <a:br/>
            <a:r>
              <a:t>snippets of code from public</a:t>
            </a:r>
            <a:br/>
            <a:r>
              <a:t>GitHub repositories</a:t>
            </a:r>
          </a:p>
          <a:p>
            <a:pPr>
              <a:lnSpc>
                <a:spcPct val="100000"/>
              </a:lnSpc>
            </a:pPr>
            <a:r>
              <a:t>What is the ownership and</a:t>
            </a:r>
            <a:br/>
            <a:r>
              <a:t>license compatibility of the</a:t>
            </a:r>
            <a:br/>
            <a:r>
              <a:t>resulting code?</a:t>
            </a:r>
          </a:p>
        </p:txBody>
      </p:sp>
      <p:sp>
        <p:nvSpPr>
          <p:cNvPr id="24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16</a:t>
            </a:fld>
            <a:endParaRPr/>
          </a:p>
        </p:txBody>
      </p:sp>
      <p:pic>
        <p:nvPicPr>
          <p:cNvPr id="245" name="Image" descr="Image"/>
          <p:cNvPicPr>
            <a:picLocks noChangeAspect="1"/>
          </p:cNvPicPr>
          <p:nvPr/>
        </p:nvPicPr>
        <p:blipFill>
          <a:blip r:embed="rId3"/>
          <a:stretch>
            <a:fillRect/>
          </a:stretch>
        </p:blipFill>
        <p:spPr>
          <a:xfrm>
            <a:off x="10208503" y="4009803"/>
            <a:ext cx="14153028" cy="9518119"/>
          </a:xfrm>
          <a:prstGeom prst="rect">
            <a:avLst/>
          </a:prstGeom>
          <a:ln w="12700">
            <a:miter lim="400000"/>
          </a:ln>
        </p:spPr>
      </p:pic>
      <p:sp>
        <p:nvSpPr>
          <p:cNvPr id="246" name="https://www.theregister.com/2022/11/11/githubs_copilot_opinion/"/>
          <p:cNvSpPr txBox="1"/>
          <p:nvPr/>
        </p:nvSpPr>
        <p:spPr>
          <a:xfrm>
            <a:off x="12904037" y="13292994"/>
            <a:ext cx="8761959"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hlinkClick r:id="rId4"/>
              </a:defRPr>
            </a:lvl1pPr>
          </a:lstStyle>
          <a:p>
            <a:r>
              <a:rPr>
                <a:hlinkClick r:id="rId4"/>
              </a:rPr>
              <a:t>https://www.theregister.com/2022/11/11/githubs_copilot_opinion/</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Successful Open Source Projects Have Strong Communities"/>
          <p:cNvSpPr txBox="1">
            <a:spLocks noGrp="1"/>
          </p:cNvSpPr>
          <p:nvPr>
            <p:ph type="title"/>
          </p:nvPr>
        </p:nvSpPr>
        <p:spPr>
          <a:prstGeom prst="rect">
            <a:avLst/>
          </a:prstGeom>
        </p:spPr>
        <p:txBody>
          <a:bodyPr>
            <a:normAutofit/>
          </a:bodyPr>
          <a:lstStyle/>
          <a:p>
            <a:r>
              <a:rPr sz="7200" dirty="0"/>
              <a:t>Successful OSS have strong communities</a:t>
            </a:r>
          </a:p>
        </p:txBody>
      </p:sp>
      <p:sp>
        <p:nvSpPr>
          <p:cNvPr id="213" name="Slide Subtitle"/>
          <p:cNvSpPr txBox="1">
            <a:spLocks noGrp="1"/>
          </p:cNvSpPr>
          <p:nvPr>
            <p:ph type="body" idx="1"/>
          </p:nvPr>
        </p:nvSpPr>
        <p:spPr>
          <a:prstGeom prst="rect">
            <a:avLst/>
          </a:prstGeom>
        </p:spPr>
        <p:txBody>
          <a:bodyPr/>
          <a:lstStyle/>
          <a:p>
            <a:pPr>
              <a:lnSpc>
                <a:spcPct val="100000"/>
              </a:lnSpc>
            </a:pPr>
            <a:r>
              <a:rPr dirty="0"/>
              <a:t>OS projects thrive when </a:t>
            </a:r>
            <a:r>
              <a:rPr i="1" dirty="0">
                <a:solidFill>
                  <a:schemeClr val="accent5">
                    <a:satOff val="-41871"/>
                    <a:lumOff val="-13058"/>
                  </a:schemeClr>
                </a:solidFill>
              </a:rPr>
              <a:t>community</a:t>
            </a:r>
            <a:r>
              <a:rPr dirty="0"/>
              <a:t> surrounding them contributes to push the project forward</a:t>
            </a:r>
          </a:p>
          <a:p>
            <a:pPr>
              <a:lnSpc>
                <a:spcPct val="100000"/>
              </a:lnSpc>
            </a:pPr>
            <a:r>
              <a:rPr dirty="0">
                <a:solidFill>
                  <a:schemeClr val="accent5">
                    <a:satOff val="-41871"/>
                    <a:lumOff val="-13058"/>
                  </a:schemeClr>
                </a:solidFill>
              </a:rPr>
              <a:t>Communities</a:t>
            </a:r>
            <a:r>
              <a:rPr dirty="0"/>
              <a:t> form around collective ownership (even if it’s only perceived)</a:t>
            </a:r>
          </a:p>
          <a:p>
            <a:pPr>
              <a:lnSpc>
                <a:spcPct val="100000"/>
              </a:lnSpc>
            </a:pPr>
            <a:r>
              <a:rPr dirty="0">
                <a:solidFill>
                  <a:schemeClr val="accent5">
                    <a:satOff val="-41871"/>
                    <a:lumOff val="-13058"/>
                  </a:schemeClr>
                </a:solidFill>
              </a:rPr>
              <a:t>Contributors</a:t>
            </a:r>
            <a:r>
              <a:rPr dirty="0"/>
              <a:t> bring more than code: also documentation, support, and outreach</a:t>
            </a:r>
          </a:p>
          <a:p>
            <a:pPr>
              <a:lnSpc>
                <a:spcPct val="100000"/>
              </a:lnSpc>
            </a:pPr>
            <a:r>
              <a:rPr dirty="0"/>
              <a:t>Community/ownership models:</a:t>
            </a:r>
          </a:p>
          <a:p>
            <a:pPr lvl="1"/>
            <a:r>
              <a:rPr dirty="0"/>
              <a:t>Corporate owner, community outreach/involvement (MySQL, MongoDB)</a:t>
            </a:r>
          </a:p>
          <a:p>
            <a:pPr lvl="1"/>
            <a:r>
              <a:rPr dirty="0"/>
              <a:t>Foundation owner, corporate sponsors (GNU, Linux)</a:t>
            </a:r>
          </a:p>
        </p:txBody>
      </p:sp>
      <p:sp>
        <p:nvSpPr>
          <p:cNvPr id="21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17</a:t>
            </a:fld>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D0A8F-4FDE-D84A-9785-94BB28E1FEB4}"/>
              </a:ext>
            </a:extLst>
          </p:cNvPr>
          <p:cNvSpPr>
            <a:spLocks noGrp="1"/>
          </p:cNvSpPr>
          <p:nvPr>
            <p:ph type="title"/>
          </p:nvPr>
        </p:nvSpPr>
        <p:spPr/>
        <p:txBody>
          <a:bodyPr>
            <a:normAutofit/>
          </a:bodyPr>
          <a:lstStyle/>
          <a:p>
            <a:r>
              <a:rPr lang="en-US" sz="7200" dirty="0"/>
              <a:t>Open Source Governance</a:t>
            </a:r>
          </a:p>
        </p:txBody>
      </p:sp>
      <p:sp>
        <p:nvSpPr>
          <p:cNvPr id="3" name="Text Placeholder 2">
            <a:extLst>
              <a:ext uri="{FF2B5EF4-FFF2-40B4-BE49-F238E27FC236}">
                <a16:creationId xmlns:a16="http://schemas.microsoft.com/office/drawing/2014/main" id="{7D9A7ACE-0889-BCDA-6CB2-4C42F1B06EF6}"/>
              </a:ext>
            </a:extLst>
          </p:cNvPr>
          <p:cNvSpPr>
            <a:spLocks noGrp="1"/>
          </p:cNvSpPr>
          <p:nvPr>
            <p:ph type="body" idx="1"/>
          </p:nvPr>
        </p:nvSpPr>
        <p:spPr/>
        <p:txBody>
          <a:bodyPr>
            <a:normAutofit fontScale="92500" lnSpcReduction="20000"/>
          </a:bodyPr>
          <a:lstStyle/>
          <a:p>
            <a:r>
              <a:rPr lang="en-US" dirty="0"/>
              <a:t>Some OSS projects are managed by </a:t>
            </a:r>
            <a:r>
              <a:rPr lang="en-US" dirty="0">
                <a:solidFill>
                  <a:srgbClr val="FF0000"/>
                </a:solidFill>
              </a:rPr>
              <a:t>for-profit firms</a:t>
            </a:r>
          </a:p>
          <a:p>
            <a:pPr lvl="1"/>
            <a:r>
              <a:rPr lang="en-US" b="1" dirty="0"/>
              <a:t>Examples</a:t>
            </a:r>
            <a:r>
              <a:rPr lang="en-US" dirty="0"/>
              <a:t>: Chromium (Google), Moby (Docker), Ubuntu (Canonical), TensorFlow (Google), </a:t>
            </a:r>
            <a:r>
              <a:rPr lang="en-US" dirty="0" err="1"/>
              <a:t>PyTorch</a:t>
            </a:r>
            <a:r>
              <a:rPr lang="en-US" dirty="0"/>
              <a:t> (Meta), Java (Oracle)</a:t>
            </a:r>
          </a:p>
          <a:p>
            <a:pPr lvl="1"/>
            <a:r>
              <a:rPr lang="en-US" dirty="0"/>
              <a:t>Contributors may be a mix of employees and community volunteers</a:t>
            </a:r>
          </a:p>
          <a:p>
            <a:pPr lvl="1"/>
            <a:r>
              <a:rPr lang="en-US" dirty="0"/>
              <a:t>Corporations often fund platforms (websites, test servers, deployments, repository hosting, etc.)</a:t>
            </a:r>
          </a:p>
          <a:p>
            <a:pPr lvl="1"/>
            <a:r>
              <a:rPr lang="en-US" dirty="0"/>
              <a:t>Corporations usually control long-term vision and feature roadmap</a:t>
            </a:r>
          </a:p>
          <a:p>
            <a:r>
              <a:rPr lang="en-US" dirty="0"/>
              <a:t>Many OSS projects are managed by </a:t>
            </a:r>
            <a:r>
              <a:rPr lang="en-US" dirty="0">
                <a:solidFill>
                  <a:srgbClr val="FF0000"/>
                </a:solidFill>
              </a:rPr>
              <a:t>non-profit </a:t>
            </a:r>
            <a:r>
              <a:rPr lang="en-US" dirty="0"/>
              <a:t>foundations or ad-hoc communities</a:t>
            </a:r>
          </a:p>
          <a:p>
            <a:pPr lvl="1"/>
            <a:r>
              <a:rPr lang="en-US" b="1" dirty="0"/>
              <a:t>Examples: </a:t>
            </a:r>
            <a:r>
              <a:rPr lang="en-US" dirty="0"/>
              <a:t>Apache Hadoop/Spark/</a:t>
            </a:r>
            <a:r>
              <a:rPr lang="en-US" dirty="0" err="1"/>
              <a:t>Hbase</a:t>
            </a:r>
            <a:r>
              <a:rPr lang="en-US" dirty="0"/>
              <a:t>/Kafka/Tomcat (ASF), Firefox (Mozilla), Python (PSF), NumPy (community)</a:t>
            </a:r>
          </a:p>
          <a:p>
            <a:pPr lvl="1"/>
            <a:r>
              <a:rPr lang="en-US" dirty="0"/>
              <a:t>Foundations fund project infrastructure via charitable donations</a:t>
            </a:r>
          </a:p>
          <a:p>
            <a:pPr lvl="1"/>
            <a:r>
              <a:rPr lang="en-US" dirty="0"/>
              <a:t>Long-term vision often developed via a collaborative process (e.g., Apache) or by benevolent dictators (e.g., Python, Linux)</a:t>
            </a:r>
          </a:p>
          <a:p>
            <a:r>
              <a:rPr lang="en-US" dirty="0"/>
              <a:t>Business models can support both governance models</a:t>
            </a:r>
          </a:p>
        </p:txBody>
      </p:sp>
    </p:spTree>
    <p:extLst>
      <p:ext uri="{BB962C8B-B14F-4D97-AF65-F5344CB8AC3E}">
        <p14:creationId xmlns:p14="http://schemas.microsoft.com/office/powerpoint/2010/main" val="12071316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D5CA4-6622-DB45-3332-8EE42F4AA972}"/>
              </a:ext>
            </a:extLst>
          </p:cNvPr>
          <p:cNvSpPr>
            <a:spLocks noGrp="1"/>
          </p:cNvSpPr>
          <p:nvPr>
            <p:ph type="title"/>
          </p:nvPr>
        </p:nvSpPr>
        <p:spPr/>
        <p:txBody>
          <a:bodyPr>
            <a:normAutofit/>
          </a:bodyPr>
          <a:lstStyle/>
          <a:p>
            <a:r>
              <a:rPr lang="en-US" sz="7200" dirty="0"/>
              <a:t>Contributing to open source projects</a:t>
            </a:r>
          </a:p>
        </p:txBody>
      </p:sp>
      <p:sp>
        <p:nvSpPr>
          <p:cNvPr id="3" name="Text Placeholder 2">
            <a:extLst>
              <a:ext uri="{FF2B5EF4-FFF2-40B4-BE49-F238E27FC236}">
                <a16:creationId xmlns:a16="http://schemas.microsoft.com/office/drawing/2014/main" id="{2711B71F-3A19-C492-8A9C-743E912AC559}"/>
              </a:ext>
            </a:extLst>
          </p:cNvPr>
          <p:cNvSpPr>
            <a:spLocks noGrp="1"/>
          </p:cNvSpPr>
          <p:nvPr>
            <p:ph type="body" idx="1"/>
          </p:nvPr>
        </p:nvSpPr>
        <p:spPr/>
        <p:txBody>
          <a:bodyPr/>
          <a:lstStyle/>
          <a:p>
            <a:r>
              <a:rPr lang="en-US" dirty="0"/>
              <a:t>Mature OSS projects often have strict contribution guidelines</a:t>
            </a:r>
          </a:p>
          <a:p>
            <a:pPr lvl="1"/>
            <a:r>
              <a:rPr lang="en-US" dirty="0"/>
              <a:t>Look for </a:t>
            </a:r>
            <a:r>
              <a:rPr lang="en-US" dirty="0" err="1"/>
              <a:t>CONTRIBUTING.md</a:t>
            </a:r>
            <a:r>
              <a:rPr lang="en-US" dirty="0"/>
              <a:t> or similar</a:t>
            </a:r>
          </a:p>
          <a:p>
            <a:pPr lvl="1"/>
            <a:endParaRPr lang="en-US" dirty="0"/>
          </a:p>
          <a:p>
            <a:r>
              <a:rPr lang="en-US" dirty="0"/>
              <a:t>Common requirements:</a:t>
            </a:r>
          </a:p>
          <a:p>
            <a:pPr lvl="1"/>
            <a:r>
              <a:rPr lang="en-US" dirty="0"/>
              <a:t>Coding style (recall: linters) and passing static checks</a:t>
            </a:r>
          </a:p>
          <a:p>
            <a:pPr lvl="1"/>
            <a:r>
              <a:rPr lang="en-US" dirty="0"/>
              <a:t>Inclusion of test cases with new code</a:t>
            </a:r>
          </a:p>
          <a:p>
            <a:pPr lvl="1"/>
            <a:r>
              <a:rPr lang="en-US" dirty="0"/>
              <a:t>Minimum number of code reviews from core </a:t>
            </a:r>
            <a:r>
              <a:rPr lang="en-US" dirty="0" err="1"/>
              <a:t>devs</a:t>
            </a:r>
            <a:endParaRPr lang="en-US" dirty="0"/>
          </a:p>
          <a:p>
            <a:pPr lvl="1"/>
            <a:r>
              <a:rPr lang="en-US" dirty="0"/>
              <a:t>Standards for documentation</a:t>
            </a:r>
          </a:p>
          <a:p>
            <a:pPr lvl="1"/>
            <a:r>
              <a:rPr lang="en-US" dirty="0"/>
              <a:t>Contributing licensing agreements</a:t>
            </a:r>
          </a:p>
          <a:p>
            <a:pPr lvl="2"/>
            <a:r>
              <a:rPr lang="en-US" dirty="0"/>
              <a:t>Without this, you own the copyright and IP for even small bug fixes and that can cause them legal headaches in the future</a:t>
            </a:r>
          </a:p>
        </p:txBody>
      </p:sp>
    </p:spTree>
    <p:extLst>
      <p:ext uri="{BB962C8B-B14F-4D97-AF65-F5344CB8AC3E}">
        <p14:creationId xmlns:p14="http://schemas.microsoft.com/office/powerpoint/2010/main" val="383071346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Learning Goals"/>
          <p:cNvSpPr txBox="1">
            <a:spLocks noGrp="1"/>
          </p:cNvSpPr>
          <p:nvPr>
            <p:ph type="title"/>
          </p:nvPr>
        </p:nvSpPr>
        <p:spPr>
          <a:prstGeom prst="rect">
            <a:avLst/>
          </a:prstGeom>
        </p:spPr>
        <p:txBody>
          <a:bodyPr>
            <a:normAutofit/>
          </a:bodyPr>
          <a:lstStyle/>
          <a:p>
            <a:r>
              <a:rPr sz="7200" dirty="0"/>
              <a:t>Learning Goals</a:t>
            </a:r>
          </a:p>
        </p:txBody>
      </p:sp>
      <p:sp>
        <p:nvSpPr>
          <p:cNvPr id="68" name="By the end of this lesson, you should be able to…"/>
          <p:cNvSpPr txBox="1">
            <a:spLocks noGrp="1"/>
          </p:cNvSpPr>
          <p:nvPr>
            <p:ph type="body" idx="1"/>
          </p:nvPr>
        </p:nvSpPr>
        <p:spPr>
          <a:xfrm>
            <a:off x="671465" y="1886743"/>
            <a:ext cx="23781168" cy="11035111"/>
          </a:xfrm>
          <a:prstGeom prst="rect">
            <a:avLst/>
          </a:prstGeom>
        </p:spPr>
        <p:txBody>
          <a:bodyPr/>
          <a:lstStyle/>
          <a:p>
            <a:pPr>
              <a:lnSpc>
                <a:spcPct val="100000"/>
              </a:lnSpc>
            </a:pPr>
            <a:r>
              <a:t>By the end of this lesson, you should be able to…</a:t>
            </a:r>
          </a:p>
          <a:p>
            <a:pPr lvl="1"/>
            <a:r>
              <a:t>Understand terminology and explain open source culture and principles</a:t>
            </a:r>
          </a:p>
          <a:p>
            <a:pPr lvl="1"/>
            <a:r>
              <a:t>Opine on philosophical/political debate between open source and proprietary principles</a:t>
            </a:r>
          </a:p>
          <a:p>
            <a:pPr lvl="1"/>
            <a:r>
              <a:t>Reason about tradeoffs of different open source licenses and business model</a:t>
            </a:r>
          </a:p>
        </p:txBody>
      </p:sp>
      <p:sp>
        <p:nvSpPr>
          <p:cNvPr id="69"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When communities move on: Forks"/>
          <p:cNvSpPr txBox="1">
            <a:spLocks noGrp="1"/>
          </p:cNvSpPr>
          <p:nvPr>
            <p:ph type="title"/>
          </p:nvPr>
        </p:nvSpPr>
        <p:spPr>
          <a:prstGeom prst="rect">
            <a:avLst/>
          </a:prstGeom>
        </p:spPr>
        <p:txBody>
          <a:bodyPr>
            <a:normAutofit/>
          </a:bodyPr>
          <a:lstStyle/>
          <a:p>
            <a:r>
              <a:rPr sz="7200" dirty="0"/>
              <a:t>When communities move on: Forks</a:t>
            </a:r>
          </a:p>
        </p:txBody>
      </p:sp>
      <p:sp>
        <p:nvSpPr>
          <p:cNvPr id="219" name="Slide Subtitle"/>
          <p:cNvSpPr txBox="1">
            <a:spLocks noGrp="1"/>
          </p:cNvSpPr>
          <p:nvPr>
            <p:ph type="body" idx="1"/>
          </p:nvPr>
        </p:nvSpPr>
        <p:spPr>
          <a:prstGeom prst="rect">
            <a:avLst/>
          </a:prstGeom>
        </p:spPr>
        <p:txBody>
          <a:bodyPr/>
          <a:lstStyle/>
          <a:p>
            <a:pPr>
              <a:lnSpc>
                <a:spcPct val="100000"/>
              </a:lnSpc>
            </a:pPr>
            <a:r>
              <a:rPr dirty="0"/>
              <a:t>The only rights an OSS creator can realistically retain are trademarks on name</a:t>
            </a:r>
          </a:p>
          <a:p>
            <a:pPr>
              <a:lnSpc>
                <a:spcPct val="100000"/>
              </a:lnSpc>
            </a:pPr>
            <a:r>
              <a:rPr dirty="0"/>
              <a:t>Code will be </a:t>
            </a:r>
            <a:r>
              <a:rPr i="1" dirty="0">
                <a:solidFill>
                  <a:schemeClr val="accent5">
                    <a:satOff val="-41871"/>
                    <a:lumOff val="-13058"/>
                  </a:schemeClr>
                </a:solidFill>
              </a:rPr>
              <a:t>forked</a:t>
            </a:r>
          </a:p>
          <a:p>
            <a:pPr>
              <a:lnSpc>
                <a:spcPct val="100000"/>
              </a:lnSpc>
            </a:pPr>
            <a:r>
              <a:rPr dirty="0"/>
              <a:t>Example:</a:t>
            </a:r>
          </a:p>
          <a:p>
            <a:pPr lvl="1"/>
            <a:r>
              <a:rPr dirty="0"/>
              <a:t>1999: Sun buys </a:t>
            </a:r>
            <a:r>
              <a:rPr dirty="0" err="1"/>
              <a:t>StarOffic</a:t>
            </a:r>
            <a:r>
              <a:rPr lang="en-US" dirty="0" err="1"/>
              <a:t>e</a:t>
            </a:r>
            <a:r>
              <a:rPr dirty="0"/>
              <a:t>, </a:t>
            </a:r>
            <a:r>
              <a:rPr dirty="0" err="1"/>
              <a:t>GPL’ed</a:t>
            </a:r>
            <a:r>
              <a:rPr dirty="0"/>
              <a:t> as OpenOffice to fight MS Office</a:t>
            </a:r>
          </a:p>
          <a:p>
            <a:pPr lvl="1"/>
            <a:r>
              <a:rPr dirty="0"/>
              <a:t>2010: Oracle buys Sun, fires internal developers, frustrating community</a:t>
            </a:r>
          </a:p>
          <a:p>
            <a:pPr lvl="1"/>
            <a:r>
              <a:rPr dirty="0"/>
              <a:t>2011: Community fork it as LibreOffice, OpenOffice dies (Oracle gifts it to Apache)</a:t>
            </a:r>
          </a:p>
        </p:txBody>
      </p:sp>
      <p:sp>
        <p:nvSpPr>
          <p:cNvPr id="22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20</a:t>
            </a:fld>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Is Open Source a Good Business Model?"/>
          <p:cNvSpPr txBox="1">
            <a:spLocks noGrp="1"/>
          </p:cNvSpPr>
          <p:nvPr>
            <p:ph type="title"/>
          </p:nvPr>
        </p:nvSpPr>
        <p:spPr>
          <a:prstGeom prst="rect">
            <a:avLst/>
          </a:prstGeom>
        </p:spPr>
        <p:txBody>
          <a:bodyPr>
            <a:normAutofit/>
          </a:bodyPr>
          <a:lstStyle/>
          <a:p>
            <a:r>
              <a:rPr sz="7200" dirty="0"/>
              <a:t>Is Open Source a business model?</a:t>
            </a:r>
          </a:p>
        </p:txBody>
      </p:sp>
      <p:sp>
        <p:nvSpPr>
          <p:cNvPr id="149" name="Slide Subtitle"/>
          <p:cNvSpPr txBox="1">
            <a:spLocks noGrp="1"/>
          </p:cNvSpPr>
          <p:nvPr>
            <p:ph type="body" idx="1"/>
          </p:nvPr>
        </p:nvSpPr>
        <p:spPr>
          <a:prstGeom prst="rect">
            <a:avLst/>
          </a:prstGeom>
        </p:spPr>
        <p:txBody>
          <a:bodyPr/>
          <a:lstStyle/>
          <a:p>
            <a:endParaRPr/>
          </a:p>
        </p:txBody>
      </p:sp>
      <p:sp>
        <p:nvSpPr>
          <p:cNvPr id="15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pic>
        <p:nvPicPr>
          <p:cNvPr id="151" name="Image" descr="Image"/>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115349" y="1926034"/>
            <a:ext cx="7406534" cy="11709541"/>
          </a:xfrm>
          <a:prstGeom prst="rect">
            <a:avLst/>
          </a:prstGeom>
          <a:ln w="12700">
            <a:miter lim="400000"/>
          </a:ln>
        </p:spPr>
      </p:pic>
      <p:pic>
        <p:nvPicPr>
          <p:cNvPr id="152" name="Image" descr="Image"/>
          <p:cNvPicPr>
            <a:picLocks noChangeAspect="1"/>
          </p:cNvPicPr>
          <p:nvPr/>
        </p:nvPicPr>
        <p:blipFill>
          <a:blip r:embed="rId4" cstate="screen">
            <a:extLst>
              <a:ext uri="{28A0092B-C50C-407E-A947-70E740481C1C}">
                <a14:useLocalDpi xmlns:a14="http://schemas.microsoft.com/office/drawing/2010/main"/>
              </a:ext>
            </a:extLst>
          </a:blip>
          <a:srcRect/>
          <a:stretch>
            <a:fillRect/>
          </a:stretch>
        </p:blipFill>
        <p:spPr>
          <a:xfrm>
            <a:off x="7783314" y="6858461"/>
            <a:ext cx="8817439" cy="4409815"/>
          </a:xfrm>
          <a:prstGeom prst="rect">
            <a:avLst/>
          </a:prstGeom>
          <a:ln w="12700">
            <a:miter lim="400000"/>
          </a:ln>
        </p:spPr>
      </p:pic>
      <p:pic>
        <p:nvPicPr>
          <p:cNvPr id="153" name="Image" descr="Image"/>
          <p:cNvPicPr>
            <a:picLocks noChangeAspect="1"/>
          </p:cNvPicPr>
          <p:nvPr/>
        </p:nvPicPr>
        <p:blipFill>
          <a:blip r:embed="rId5" cstate="screen">
            <a:extLst>
              <a:ext uri="{28A0092B-C50C-407E-A947-70E740481C1C}">
                <a14:useLocalDpi xmlns:a14="http://schemas.microsoft.com/office/drawing/2010/main"/>
              </a:ext>
            </a:extLst>
          </a:blip>
          <a:srcRect/>
          <a:stretch>
            <a:fillRect/>
          </a:stretch>
        </p:blipFill>
        <p:spPr>
          <a:xfrm>
            <a:off x="16301120" y="2670863"/>
            <a:ext cx="8088249" cy="10698362"/>
          </a:xfrm>
          <a:prstGeom prst="rect">
            <a:avLst/>
          </a:prstGeom>
          <a:ln w="12700">
            <a:miter lim="400000"/>
          </a:ln>
        </p:spPr>
      </p:pic>
      <p:pic>
        <p:nvPicPr>
          <p:cNvPr id="154" name="Image" descr="Image"/>
          <p:cNvPicPr>
            <a:picLocks noChangeAspect="1"/>
          </p:cNvPicPr>
          <p:nvPr/>
        </p:nvPicPr>
        <p:blipFill>
          <a:blip r:embed="rId6" cstate="screen">
            <a:extLst>
              <a:ext uri="{28A0092B-C50C-407E-A947-70E740481C1C}">
                <a14:useLocalDpi xmlns:a14="http://schemas.microsoft.com/office/drawing/2010/main"/>
              </a:ext>
            </a:extLst>
          </a:blip>
          <a:srcRect/>
          <a:stretch>
            <a:fillRect/>
          </a:stretch>
        </p:blipFill>
        <p:spPr>
          <a:xfrm>
            <a:off x="7747859" y="1885581"/>
            <a:ext cx="8327275" cy="4151559"/>
          </a:xfrm>
          <a:prstGeom prst="rect">
            <a:avLst/>
          </a:prstGeom>
          <a:ln w="12700">
            <a:miter lim="400000"/>
          </a:ln>
        </p:spPr>
      </p:pic>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Model: Open Source as a Utility"/>
          <p:cNvSpPr txBox="1">
            <a:spLocks noGrp="1"/>
          </p:cNvSpPr>
          <p:nvPr>
            <p:ph type="title"/>
          </p:nvPr>
        </p:nvSpPr>
        <p:spPr>
          <a:prstGeom prst="rect">
            <a:avLst/>
          </a:prstGeom>
        </p:spPr>
        <p:txBody>
          <a:bodyPr>
            <a:normAutofit/>
          </a:bodyPr>
          <a:lstStyle/>
          <a:p>
            <a:r>
              <a:rPr lang="en-US" sz="7200" dirty="0"/>
              <a:t>“</a:t>
            </a:r>
            <a:r>
              <a:rPr sz="7200" dirty="0"/>
              <a:t>Open Source as a Utility</a:t>
            </a:r>
            <a:r>
              <a:rPr lang="en-US" sz="7200" dirty="0"/>
              <a:t>” is a common model</a:t>
            </a:r>
            <a:endParaRPr sz="7200" dirty="0"/>
          </a:p>
        </p:txBody>
      </p:sp>
      <p:sp>
        <p:nvSpPr>
          <p:cNvPr id="173" name="Slide Subtitle"/>
          <p:cNvSpPr txBox="1">
            <a:spLocks noGrp="1"/>
          </p:cNvSpPr>
          <p:nvPr>
            <p:ph type="body" idx="1"/>
          </p:nvPr>
        </p:nvSpPr>
        <p:spPr>
          <a:prstGeom prst="rect">
            <a:avLst/>
          </a:prstGeom>
        </p:spPr>
        <p:txBody>
          <a:bodyPr/>
          <a:lstStyle/>
          <a:p>
            <a:pPr>
              <a:lnSpc>
                <a:spcPct val="100000"/>
              </a:lnSpc>
            </a:pPr>
            <a:r>
              <a:rPr dirty="0"/>
              <a:t>The largest, most successful open source projects implement utility infrastructure:</a:t>
            </a:r>
          </a:p>
          <a:p>
            <a:pPr lvl="1"/>
            <a:r>
              <a:rPr dirty="0"/>
              <a:t>Operating systems, web servers, logging libraries, programming languages</a:t>
            </a:r>
          </a:p>
          <a:p>
            <a:pPr lvl="1"/>
            <a:r>
              <a:rPr dirty="0">
                <a:solidFill>
                  <a:schemeClr val="accent5">
                    <a:satOff val="-41871"/>
                    <a:lumOff val="-13058"/>
                  </a:schemeClr>
                </a:solidFill>
              </a:rPr>
              <a:t>Business model</a:t>
            </a:r>
            <a:r>
              <a:rPr dirty="0"/>
              <a:t>: build and sell products and services using those utilities, contribute improvements back to the ecosystem</a:t>
            </a:r>
            <a:endParaRPr lang="en-US" dirty="0"/>
          </a:p>
          <a:p>
            <a:pPr lvl="2"/>
            <a:r>
              <a:rPr lang="en-US" dirty="0"/>
              <a:t>Linux, Kubernetes, React, etc.</a:t>
            </a:r>
            <a:endParaRPr dirty="0"/>
          </a:p>
          <a:p>
            <a:pPr lvl="1"/>
            <a:r>
              <a:rPr dirty="0"/>
              <a:t>Many companies provide specialized </a:t>
            </a:r>
            <a:r>
              <a:rPr i="1" dirty="0">
                <a:solidFill>
                  <a:schemeClr val="accent5">
                    <a:satOff val="-41871"/>
                    <a:lumOff val="-13058"/>
                  </a:schemeClr>
                </a:solidFill>
              </a:rPr>
              <a:t>distributions</a:t>
            </a:r>
            <a:r>
              <a:rPr dirty="0"/>
              <a:t> of these open source infrastructure and specialized tools to improve them; support upstream project</a:t>
            </a:r>
            <a:endParaRPr lang="en-US" dirty="0"/>
          </a:p>
        </p:txBody>
      </p:sp>
      <p:sp>
        <p:nvSpPr>
          <p:cNvPr id="17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pic>
        <p:nvPicPr>
          <p:cNvPr id="175" name="Image" descr="Image"/>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879859" y="10045010"/>
            <a:ext cx="9872741" cy="2334495"/>
          </a:xfrm>
          <a:prstGeom prst="rect">
            <a:avLst/>
          </a:prstGeom>
          <a:ln w="12700">
            <a:miter lim="400000"/>
          </a:ln>
        </p:spPr>
      </p:pic>
      <p:pic>
        <p:nvPicPr>
          <p:cNvPr id="176" name="Image" descr="Image"/>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9128259" y="8994847"/>
            <a:ext cx="4936478" cy="4936477"/>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Model: “Open Core,” closed plugins"/>
          <p:cNvSpPr txBox="1">
            <a:spLocks noGrp="1"/>
          </p:cNvSpPr>
          <p:nvPr>
            <p:ph type="title"/>
          </p:nvPr>
        </p:nvSpPr>
        <p:spPr>
          <a:prstGeom prst="rect">
            <a:avLst/>
          </a:prstGeom>
        </p:spPr>
        <p:txBody>
          <a:bodyPr>
            <a:normAutofit/>
          </a:bodyPr>
          <a:lstStyle/>
          <a:p>
            <a:r>
              <a:rPr lang="en-US" sz="7200" dirty="0"/>
              <a:t>Monetize OSS with “open core, closed plugins”</a:t>
            </a:r>
            <a:endParaRPr sz="7200" dirty="0"/>
          </a:p>
        </p:txBody>
      </p:sp>
      <p:sp>
        <p:nvSpPr>
          <p:cNvPr id="167" name="Slide Subtitle"/>
          <p:cNvSpPr txBox="1">
            <a:spLocks noGrp="1"/>
          </p:cNvSpPr>
          <p:nvPr>
            <p:ph type="body" idx="1"/>
          </p:nvPr>
        </p:nvSpPr>
        <p:spPr>
          <a:prstGeom prst="rect">
            <a:avLst/>
          </a:prstGeom>
        </p:spPr>
        <p:txBody>
          <a:bodyPr/>
          <a:lstStyle/>
          <a:p>
            <a:pPr>
              <a:lnSpc>
                <a:spcPct val="100000"/>
              </a:lnSpc>
            </a:pPr>
            <a:r>
              <a:t>Model: </a:t>
            </a:r>
            <a:r>
              <a:rPr>
                <a:solidFill>
                  <a:schemeClr val="accent5">
                    <a:satOff val="-41871"/>
                    <a:lumOff val="-13058"/>
                  </a:schemeClr>
                </a:solidFill>
              </a:rPr>
              <a:t>core component</a:t>
            </a:r>
            <a:r>
              <a:t> of product is open source; </a:t>
            </a:r>
            <a:r>
              <a:rPr>
                <a:solidFill>
                  <a:schemeClr val="accent5">
                    <a:satOff val="-41871"/>
                    <a:lumOff val="-13058"/>
                  </a:schemeClr>
                </a:solidFill>
              </a:rPr>
              <a:t>plugins</a:t>
            </a:r>
            <a:r>
              <a:t> for a fee</a:t>
            </a:r>
          </a:p>
          <a:p>
            <a:pPr>
              <a:lnSpc>
                <a:spcPct val="100000"/>
              </a:lnSpc>
            </a:pPr>
            <a:r>
              <a:t>Example: Apache Kafka, a distributed message broker (glue in event-based system)</a:t>
            </a:r>
          </a:p>
          <a:p>
            <a:pPr lvl="1"/>
            <a:r>
              <a:t>Product is open source, maintained by Apache foundation, supported by a company</a:t>
            </a:r>
          </a:p>
          <a:p>
            <a:pPr lvl="1"/>
            <a:r>
              <a:t>Confluent provides plugins to connect </a:t>
            </a:r>
            <a:br/>
            <a:r>
              <a:t>Kafka to different systems out-of-the-box</a:t>
            </a:r>
          </a:p>
        </p:txBody>
      </p:sp>
      <p:sp>
        <p:nvSpPr>
          <p:cNvPr id="16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pic>
        <p:nvPicPr>
          <p:cNvPr id="169" name="Image" descr="Image"/>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14037095" y="6494239"/>
            <a:ext cx="10398398" cy="6390536"/>
          </a:xfrm>
          <a:prstGeom prst="rect">
            <a:avLst/>
          </a:prstGeom>
          <a:ln w="12700">
            <a:miter lim="400000"/>
          </a:ln>
        </p:spPr>
      </p:pic>
      <p:sp>
        <p:nvSpPr>
          <p:cNvPr id="170" name="[Screenshot: “Apache Kafka vs Confluent”]"/>
          <p:cNvSpPr txBox="1"/>
          <p:nvPr/>
        </p:nvSpPr>
        <p:spPr>
          <a:xfrm>
            <a:off x="15335753" y="12842874"/>
            <a:ext cx="5874694"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t>
            </a:r>
            <a:r>
              <a:rPr>
                <a:hlinkClick r:id="rId3"/>
              </a:rPr>
              <a:t>Screenshot: “Apache Kafka vs Confluent”</a:t>
            </a:r>
            <a:r>
              <a:t>]</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Model: Dual Licensing"/>
          <p:cNvSpPr txBox="1">
            <a:spLocks noGrp="1"/>
          </p:cNvSpPr>
          <p:nvPr>
            <p:ph type="title"/>
          </p:nvPr>
        </p:nvSpPr>
        <p:spPr>
          <a:prstGeom prst="rect">
            <a:avLst/>
          </a:prstGeom>
        </p:spPr>
        <p:txBody>
          <a:bodyPr>
            <a:normAutofit/>
          </a:bodyPr>
          <a:lstStyle/>
          <a:p>
            <a:r>
              <a:rPr lang="en-US" sz="7200" dirty="0"/>
              <a:t>Monetize OSS with dual licenses (?)</a:t>
            </a:r>
            <a:endParaRPr sz="7200" dirty="0"/>
          </a:p>
        </p:txBody>
      </p:sp>
      <p:sp>
        <p:nvSpPr>
          <p:cNvPr id="199" name="Slide Subtitle"/>
          <p:cNvSpPr txBox="1">
            <a:spLocks noGrp="1"/>
          </p:cNvSpPr>
          <p:nvPr>
            <p:ph type="body" idx="1"/>
          </p:nvPr>
        </p:nvSpPr>
        <p:spPr>
          <a:prstGeom prst="rect">
            <a:avLst/>
          </a:prstGeom>
        </p:spPr>
        <p:txBody>
          <a:bodyPr/>
          <a:lstStyle/>
          <a:p>
            <a:pPr>
              <a:lnSpc>
                <a:spcPct val="100000"/>
              </a:lnSpc>
            </a:pPr>
            <a:r>
              <a:rPr dirty="0">
                <a:solidFill>
                  <a:schemeClr val="accent5">
                    <a:satOff val="-41871"/>
                    <a:lumOff val="-13058"/>
                  </a:schemeClr>
                </a:solidFill>
              </a:rPr>
              <a:t>Model</a:t>
            </a:r>
            <a:r>
              <a:rPr dirty="0"/>
              <a:t>: Offer a free copyleft license to encourage adoption, prevent competitors from improving it without sharing improvements.</a:t>
            </a:r>
          </a:p>
          <a:p>
            <a:pPr>
              <a:lnSpc>
                <a:spcPct val="100000"/>
              </a:lnSpc>
            </a:pPr>
            <a:r>
              <a:rPr dirty="0"/>
              <a:t>Offer custom, more permissive licenses to third parties willing to pay for that</a:t>
            </a:r>
            <a:r>
              <a:rPr lang="en-US" dirty="0"/>
              <a:t> (needed to bundle MySQL with a proprietary system)</a:t>
            </a:r>
            <a:r>
              <a:rPr dirty="0"/>
              <a:t> </a:t>
            </a:r>
          </a:p>
          <a:p>
            <a:pPr>
              <a:lnSpc>
                <a:spcPct val="100000"/>
              </a:lnSpc>
            </a:pPr>
            <a:r>
              <a:rPr dirty="0"/>
              <a:t>Only possible when there is a single copyright owner, </a:t>
            </a:r>
            <a:br>
              <a:rPr dirty="0"/>
            </a:br>
            <a:r>
              <a:rPr dirty="0"/>
              <a:t>who can unilaterally change license</a:t>
            </a:r>
          </a:p>
          <a:p>
            <a:pPr>
              <a:lnSpc>
                <a:spcPct val="100000"/>
              </a:lnSpc>
            </a:pPr>
            <a:r>
              <a:rPr dirty="0"/>
              <a:t>Risk of losing control of the copyleft portion: nothing </a:t>
            </a:r>
            <a:br>
              <a:rPr dirty="0"/>
            </a:br>
            <a:r>
              <a:rPr dirty="0"/>
              <a:t>to stop the community from forking it</a:t>
            </a:r>
            <a:r>
              <a:rPr lang="en-US" dirty="0"/>
              <a:t> (MySQL – MariaDB)</a:t>
            </a:r>
            <a:endParaRPr dirty="0"/>
          </a:p>
        </p:txBody>
      </p:sp>
      <p:sp>
        <p:nvSpPr>
          <p:cNvPr id="20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pic>
        <p:nvPicPr>
          <p:cNvPr id="201" name="Image" descr="Image"/>
          <p:cNvPicPr>
            <a:picLocks noChangeAspect="1"/>
          </p:cNvPicPr>
          <p:nvPr/>
        </p:nvPicPr>
        <p:blipFill>
          <a:blip r:embed="rId3"/>
          <a:stretch>
            <a:fillRect/>
          </a:stretch>
        </p:blipFill>
        <p:spPr>
          <a:xfrm>
            <a:off x="14456422" y="6858000"/>
            <a:ext cx="9607447" cy="4972607"/>
          </a:xfrm>
          <a:prstGeom prst="rect">
            <a:avLst/>
          </a:prstGeom>
          <a:ln w="12700">
            <a:miter lim="400000"/>
          </a:ln>
        </p:spPr>
      </p:pic>
      <p:pic>
        <p:nvPicPr>
          <p:cNvPr id="1026" name="Picture 2" descr="MariaDB · GitHub">
            <a:extLst>
              <a:ext uri="{FF2B5EF4-FFF2-40B4-BE49-F238E27FC236}">
                <a16:creationId xmlns:a16="http://schemas.microsoft.com/office/drawing/2014/main" id="{F57F8591-80EE-7EB6-91BC-F173EC664254}"/>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586573" y="8477422"/>
            <a:ext cx="5598984" cy="559898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Model: Hosted Open Source Products As A Service"/>
          <p:cNvSpPr txBox="1">
            <a:spLocks noGrp="1"/>
          </p:cNvSpPr>
          <p:nvPr>
            <p:ph type="title"/>
          </p:nvPr>
        </p:nvSpPr>
        <p:spPr>
          <a:prstGeom prst="rect">
            <a:avLst/>
          </a:prstGeom>
        </p:spPr>
        <p:txBody>
          <a:bodyPr>
            <a:normAutofit/>
          </a:bodyPr>
          <a:lstStyle/>
          <a:p>
            <a:r>
              <a:rPr lang="en-US" sz="7200" dirty="0"/>
              <a:t>Monetize OSS by selling it as a SaaS (?)</a:t>
            </a:r>
            <a:endParaRPr sz="7200" dirty="0"/>
          </a:p>
        </p:txBody>
      </p:sp>
      <p:sp>
        <p:nvSpPr>
          <p:cNvPr id="207" name="Slide Subtitle"/>
          <p:cNvSpPr txBox="1">
            <a:spLocks noGrp="1"/>
          </p:cNvSpPr>
          <p:nvPr>
            <p:ph type="body" idx="1"/>
          </p:nvPr>
        </p:nvSpPr>
        <p:spPr>
          <a:prstGeom prst="rect">
            <a:avLst/>
          </a:prstGeom>
        </p:spPr>
        <p:txBody>
          <a:bodyPr/>
          <a:lstStyle/>
          <a:p>
            <a:pPr>
              <a:lnSpc>
                <a:spcPct val="100000"/>
              </a:lnSpc>
            </a:pPr>
            <a:r>
              <a:rPr dirty="0">
                <a:solidFill>
                  <a:schemeClr val="accent5">
                    <a:satOff val="-41871"/>
                    <a:lumOff val="-13058"/>
                  </a:schemeClr>
                </a:solidFill>
              </a:rPr>
              <a:t>Model</a:t>
            </a:r>
            <a:r>
              <a:rPr dirty="0"/>
              <a:t>: Creators of OSS provide a cloud hosted, “fully managed” installation as a service</a:t>
            </a:r>
          </a:p>
          <a:p>
            <a:pPr>
              <a:lnSpc>
                <a:spcPct val="100000"/>
              </a:lnSpc>
            </a:pPr>
            <a:r>
              <a:rPr dirty="0"/>
              <a:t>Risk: What is your competitive advantage over cloud utility providers?</a:t>
            </a:r>
          </a:p>
          <a:p>
            <a:pPr lvl="1"/>
            <a:r>
              <a:rPr dirty="0"/>
              <a:t>Amazon improve</a:t>
            </a:r>
            <a:r>
              <a:rPr lang="en-US" dirty="0"/>
              <a:t>s</a:t>
            </a:r>
            <a:r>
              <a:rPr dirty="0"/>
              <a:t> your GPL code without sharing because it </a:t>
            </a:r>
            <a:br>
              <a:rPr dirty="0"/>
            </a:br>
            <a:r>
              <a:rPr dirty="0"/>
              <a:t>is not distributing it (operates it as a service)</a:t>
            </a:r>
          </a:p>
          <a:p>
            <a:pPr>
              <a:lnSpc>
                <a:spcPct val="100000"/>
              </a:lnSpc>
            </a:pPr>
            <a:r>
              <a:rPr dirty="0"/>
              <a:t>Example: MongoDB Atlas (document-oriented database)</a:t>
            </a:r>
          </a:p>
          <a:p>
            <a:pPr lvl="1"/>
            <a:r>
              <a:rPr dirty="0"/>
              <a:t>MongoDB created a new copyleft license for providers </a:t>
            </a:r>
            <a:br>
              <a:rPr dirty="0"/>
            </a:br>
            <a:r>
              <a:rPr dirty="0"/>
              <a:t>operating MongoDB as a service</a:t>
            </a:r>
          </a:p>
          <a:p>
            <a:pPr lvl="1"/>
            <a:r>
              <a:rPr dirty="0"/>
              <a:t>Amazon forked </a:t>
            </a:r>
            <a:r>
              <a:rPr dirty="0" err="1"/>
              <a:t>GPL’ed</a:t>
            </a:r>
            <a:r>
              <a:rPr dirty="0"/>
              <a:t> MongoDB</a:t>
            </a:r>
          </a:p>
        </p:txBody>
      </p:sp>
      <p:sp>
        <p:nvSpPr>
          <p:cNvPr id="20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pic>
        <p:nvPicPr>
          <p:cNvPr id="209" name="Image" descr="Image"/>
          <p:cNvPicPr>
            <a:picLocks noChangeAspect="1"/>
          </p:cNvPicPr>
          <p:nvPr/>
        </p:nvPicPr>
        <p:blipFill>
          <a:blip r:embed="rId2"/>
          <a:stretch>
            <a:fillRect/>
          </a:stretch>
        </p:blipFill>
        <p:spPr>
          <a:xfrm>
            <a:off x="13077899" y="9278886"/>
            <a:ext cx="5705357" cy="4279019"/>
          </a:xfrm>
          <a:prstGeom prst="rect">
            <a:avLst/>
          </a:prstGeom>
          <a:ln w="12700">
            <a:miter lim="400000"/>
          </a:ln>
        </p:spPr>
      </p:pic>
      <p:pic>
        <p:nvPicPr>
          <p:cNvPr id="210" name="Image" descr="Image"/>
          <p:cNvPicPr>
            <a:picLocks noChangeAspect="1"/>
          </p:cNvPicPr>
          <p:nvPr/>
        </p:nvPicPr>
        <p:blipFill>
          <a:blip r:embed="rId3"/>
          <a:stretch>
            <a:fillRect/>
          </a:stretch>
        </p:blipFill>
        <p:spPr>
          <a:xfrm>
            <a:off x="18526928" y="5621320"/>
            <a:ext cx="5872021" cy="5872021"/>
          </a:xfrm>
          <a:prstGeom prst="rect">
            <a:avLst/>
          </a:prstGeom>
          <a:ln w="12700">
            <a:miter lim="400000"/>
          </a:ln>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DC8C6-363E-4B9E-661C-00DDFF8F2029}"/>
              </a:ext>
            </a:extLst>
          </p:cNvPr>
          <p:cNvSpPr>
            <a:spLocks noGrp="1"/>
          </p:cNvSpPr>
          <p:nvPr>
            <p:ph type="title"/>
          </p:nvPr>
        </p:nvSpPr>
        <p:spPr/>
        <p:txBody>
          <a:bodyPr>
            <a:normAutofit/>
          </a:bodyPr>
          <a:lstStyle/>
          <a:p>
            <a:r>
              <a:rPr lang="en-US" sz="7200" dirty="0"/>
              <a:t>Monetize OSS by offering title insurance</a:t>
            </a:r>
          </a:p>
        </p:txBody>
      </p:sp>
      <p:sp>
        <p:nvSpPr>
          <p:cNvPr id="3" name="Text Placeholder 2">
            <a:extLst>
              <a:ext uri="{FF2B5EF4-FFF2-40B4-BE49-F238E27FC236}">
                <a16:creationId xmlns:a16="http://schemas.microsoft.com/office/drawing/2014/main" id="{CF8AC847-202E-3D7E-E6C2-DE6B77EAD293}"/>
              </a:ext>
            </a:extLst>
          </p:cNvPr>
          <p:cNvSpPr>
            <a:spLocks noGrp="1"/>
          </p:cNvSpPr>
          <p:nvPr>
            <p:ph type="body" idx="1"/>
          </p:nvPr>
        </p:nvSpPr>
        <p:spPr>
          <a:xfrm>
            <a:off x="671465" y="1886743"/>
            <a:ext cx="18530935" cy="11035111"/>
          </a:xfrm>
        </p:spPr>
        <p:txBody>
          <a:bodyPr/>
          <a:lstStyle/>
          <a:p>
            <a:pPr marL="685800" indent="-685800">
              <a:buFont typeface="Arial" panose="020B0604020202020204" pitchFamily="34" charset="0"/>
              <a:buChar char="•"/>
            </a:pPr>
            <a:r>
              <a:rPr lang="en-US" dirty="0"/>
              <a:t>SQLite is an extremely popular database library, </a:t>
            </a:r>
            <a:r>
              <a:rPr lang="en-US" i="1" dirty="0"/>
              <a:t>in the public domain</a:t>
            </a:r>
            <a:r>
              <a:rPr lang="en-US" dirty="0"/>
              <a:t> (copyright is waived)</a:t>
            </a:r>
          </a:p>
          <a:p>
            <a:pPr marL="685800" indent="-685800">
              <a:buFont typeface="Arial" panose="020B0604020202020204" pitchFamily="34" charset="0"/>
              <a:buChar char="•"/>
            </a:pPr>
            <a:r>
              <a:rPr lang="en-US" dirty="0"/>
              <a:t>License text:</a:t>
            </a:r>
          </a:p>
          <a:p>
            <a:r>
              <a:rPr lang="en-US" dirty="0"/>
              <a:t>The author disclaims copyright to this source code. In place of a legal notice, here is a blessing:</a:t>
            </a:r>
          </a:p>
          <a:p>
            <a:r>
              <a:rPr lang="en-US" dirty="0"/>
              <a:t>	May you do good and not evil.</a:t>
            </a:r>
          </a:p>
          <a:p>
            <a:r>
              <a:rPr lang="en-US" dirty="0"/>
              <a:t>	May you find forgiveness for yourself and forgive others.</a:t>
            </a:r>
          </a:p>
          <a:p>
            <a:r>
              <a:rPr lang="en-US" dirty="0"/>
              <a:t>	May you share freely, never taking more than you give.</a:t>
            </a:r>
          </a:p>
          <a:p>
            <a:pPr marL="685800" indent="-685800">
              <a:buFont typeface="Arial" panose="020B0604020202020204" pitchFamily="34" charset="0"/>
              <a:buChar char="•"/>
            </a:pPr>
            <a:r>
              <a:rPr lang="en-US" dirty="0"/>
              <a:t>To have </a:t>
            </a:r>
            <a:r>
              <a:rPr lang="en-US" i="1" dirty="0"/>
              <a:t>legal proof</a:t>
            </a:r>
            <a:r>
              <a:rPr lang="en-US" dirty="0"/>
              <a:t> that the code is in the public domain (traceable links from code to waivers of copyright), you pay money</a:t>
            </a:r>
          </a:p>
        </p:txBody>
      </p:sp>
      <p:pic>
        <p:nvPicPr>
          <p:cNvPr id="4" name="Picture 3">
            <a:extLst>
              <a:ext uri="{FF2B5EF4-FFF2-40B4-BE49-F238E27FC236}">
                <a16:creationId xmlns:a16="http://schemas.microsoft.com/office/drawing/2014/main" id="{C77E7314-EDCF-0514-5595-285F14C55E70}"/>
              </a:ext>
            </a:extLst>
          </p:cNvPr>
          <p:cNvPicPr>
            <a:picLocks noChangeAspect="1"/>
          </p:cNvPicPr>
          <p:nvPr/>
        </p:nvPicPr>
        <p:blipFill>
          <a:blip r:embed="rId3"/>
          <a:stretch>
            <a:fillRect/>
          </a:stretch>
        </p:blipFill>
        <p:spPr>
          <a:xfrm>
            <a:off x="18329682" y="10634591"/>
            <a:ext cx="5580561" cy="2464144"/>
          </a:xfrm>
          <a:prstGeom prst="rect">
            <a:avLst/>
          </a:prstGeom>
        </p:spPr>
      </p:pic>
    </p:spTree>
    <p:extLst>
      <p:ext uri="{BB962C8B-B14F-4D97-AF65-F5344CB8AC3E}">
        <p14:creationId xmlns:p14="http://schemas.microsoft.com/office/powerpoint/2010/main" val="414008292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Licensing: Copyleft vs permissive"/>
          <p:cNvSpPr txBox="1">
            <a:spLocks noGrp="1"/>
          </p:cNvSpPr>
          <p:nvPr>
            <p:ph type="title"/>
          </p:nvPr>
        </p:nvSpPr>
        <p:spPr>
          <a:prstGeom prst="rect">
            <a:avLst/>
          </a:prstGeom>
        </p:spPr>
        <p:txBody>
          <a:bodyPr>
            <a:normAutofit/>
          </a:bodyPr>
          <a:lstStyle/>
          <a:p>
            <a:r>
              <a:rPr lang="en-US" sz="7200" dirty="0"/>
              <a:t>Other Licenses</a:t>
            </a:r>
            <a:endParaRPr sz="7200" dirty="0"/>
          </a:p>
        </p:txBody>
      </p:sp>
      <p:sp>
        <p:nvSpPr>
          <p:cNvPr id="19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27</a:t>
            </a:fld>
            <a:endParaRPr/>
          </a:p>
        </p:txBody>
      </p:sp>
      <p:sp>
        <p:nvSpPr>
          <p:cNvPr id="3" name="Text Placeholder 2">
            <a:extLst>
              <a:ext uri="{FF2B5EF4-FFF2-40B4-BE49-F238E27FC236}">
                <a16:creationId xmlns:a16="http://schemas.microsoft.com/office/drawing/2014/main" id="{85BCBFAB-8FA1-3F65-BAFC-9AD8898E2E8A}"/>
              </a:ext>
            </a:extLst>
          </p:cNvPr>
          <p:cNvSpPr>
            <a:spLocks noGrp="1"/>
          </p:cNvSpPr>
          <p:nvPr>
            <p:ph type="body" idx="1"/>
          </p:nvPr>
        </p:nvSpPr>
        <p:spPr/>
        <p:txBody>
          <a:bodyPr/>
          <a:lstStyle/>
          <a:p>
            <a:endParaRPr lang="en-US" dirty="0"/>
          </a:p>
        </p:txBody>
      </p:sp>
      <p:pic>
        <p:nvPicPr>
          <p:cNvPr id="5" name="Picture 4" descr="A chart with different colored ticks&#10;&#10;Description automatically generated with medium confidence">
            <a:extLst>
              <a:ext uri="{FF2B5EF4-FFF2-40B4-BE49-F238E27FC236}">
                <a16:creationId xmlns:a16="http://schemas.microsoft.com/office/drawing/2014/main" id="{7AC6E6F3-BAAA-FF92-12C5-65B513FC37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1465" y="1621329"/>
            <a:ext cx="22529833" cy="11300525"/>
          </a:xfrm>
          <a:prstGeom prst="rect">
            <a:avLst/>
          </a:prstGeom>
        </p:spPr>
      </p:pic>
      <p:sp>
        <p:nvSpPr>
          <p:cNvPr id="4" name="TextBox 3">
            <a:extLst>
              <a:ext uri="{FF2B5EF4-FFF2-40B4-BE49-F238E27FC236}">
                <a16:creationId xmlns:a16="http://schemas.microsoft.com/office/drawing/2014/main" id="{7A65E23B-98D6-842E-B353-60AF57A087F7}"/>
              </a:ext>
            </a:extLst>
          </p:cNvPr>
          <p:cNvSpPr txBox="1"/>
          <p:nvPr/>
        </p:nvSpPr>
        <p:spPr>
          <a:xfrm>
            <a:off x="11830307" y="794146"/>
            <a:ext cx="12233562" cy="5847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hlinkClick r:id="rId4"/>
              </a:rPr>
              <a:t>https://creativecommons.org/share-your-work/cclicenses/</a:t>
            </a:r>
            <a:r>
              <a:rPr lang="en-US" sz="3200" dirty="0"/>
              <a:t> </a:t>
            </a:r>
          </a:p>
        </p:txBody>
      </p:sp>
    </p:spTree>
    <p:extLst>
      <p:ext uri="{BB962C8B-B14F-4D97-AF65-F5344CB8AC3E}">
        <p14:creationId xmlns:p14="http://schemas.microsoft.com/office/powerpoint/2010/main" val="4125900871"/>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FBCB5-FAF3-1954-2CA7-33B875065464}"/>
              </a:ext>
            </a:extLst>
          </p:cNvPr>
          <p:cNvSpPr>
            <a:spLocks noGrp="1"/>
          </p:cNvSpPr>
          <p:nvPr>
            <p:ph type="title"/>
          </p:nvPr>
        </p:nvSpPr>
        <p:spPr/>
        <p:txBody>
          <a:bodyPr>
            <a:normAutofit/>
          </a:bodyPr>
          <a:lstStyle/>
          <a:p>
            <a:r>
              <a:rPr lang="en-US" sz="7200" dirty="0"/>
              <a:t>Other philosophies are expressed in some licenses</a:t>
            </a:r>
          </a:p>
        </p:txBody>
      </p:sp>
      <p:sp>
        <p:nvSpPr>
          <p:cNvPr id="3" name="Text Placeholder 2">
            <a:extLst>
              <a:ext uri="{FF2B5EF4-FFF2-40B4-BE49-F238E27FC236}">
                <a16:creationId xmlns:a16="http://schemas.microsoft.com/office/drawing/2014/main" id="{DAD80331-48C6-0FF7-8939-1F9A78064231}"/>
              </a:ext>
            </a:extLst>
          </p:cNvPr>
          <p:cNvSpPr>
            <a:spLocks noGrp="1"/>
          </p:cNvSpPr>
          <p:nvPr>
            <p:ph type="body" idx="1"/>
          </p:nvPr>
        </p:nvSpPr>
        <p:spPr/>
        <p:txBody>
          <a:bodyPr/>
          <a:lstStyle/>
          <a:p>
            <a:endParaRPr lang="en-US"/>
          </a:p>
        </p:txBody>
      </p:sp>
      <p:pic>
        <p:nvPicPr>
          <p:cNvPr id="6" name="Online Media 5" descr="Using JSLint For Evil">
            <a:hlinkClick r:id="" action="ppaction://media"/>
            <a:extLst>
              <a:ext uri="{FF2B5EF4-FFF2-40B4-BE49-F238E27FC236}">
                <a16:creationId xmlns:a16="http://schemas.microsoft.com/office/drawing/2014/main" id="{16982C97-6CCF-F01A-0680-BEE46FB25900}"/>
              </a:ext>
            </a:extLst>
          </p:cNvPr>
          <p:cNvPicPr>
            <a:picLocks noRot="1" noChangeAspect="1"/>
          </p:cNvPicPr>
          <p:nvPr>
            <a:videoFile r:link="rId1"/>
          </p:nvPr>
        </p:nvPicPr>
        <p:blipFill>
          <a:blip r:embed="rId4"/>
          <a:stretch>
            <a:fillRect/>
          </a:stretch>
        </p:blipFill>
        <p:spPr>
          <a:xfrm>
            <a:off x="2914062" y="2085871"/>
            <a:ext cx="18907210" cy="10682574"/>
          </a:xfrm>
          <a:prstGeom prst="rect">
            <a:avLst/>
          </a:prstGeom>
        </p:spPr>
      </p:pic>
    </p:spTree>
    <p:extLst>
      <p:ext uri="{BB962C8B-B14F-4D97-AF65-F5344CB8AC3E}">
        <p14:creationId xmlns:p14="http://schemas.microsoft.com/office/powerpoint/2010/main" val="293700328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Learning Goals"/>
          <p:cNvSpPr txBox="1">
            <a:spLocks noGrp="1"/>
          </p:cNvSpPr>
          <p:nvPr>
            <p:ph type="title"/>
          </p:nvPr>
        </p:nvSpPr>
        <p:spPr>
          <a:prstGeom prst="rect">
            <a:avLst/>
          </a:prstGeom>
        </p:spPr>
        <p:txBody>
          <a:bodyPr>
            <a:normAutofit/>
          </a:bodyPr>
          <a:lstStyle/>
          <a:p>
            <a:r>
              <a:rPr sz="7200" dirty="0"/>
              <a:t>Learning Goals</a:t>
            </a:r>
          </a:p>
        </p:txBody>
      </p:sp>
      <p:sp>
        <p:nvSpPr>
          <p:cNvPr id="251" name="By the end of this lesson, you should be able to…"/>
          <p:cNvSpPr txBox="1">
            <a:spLocks noGrp="1"/>
          </p:cNvSpPr>
          <p:nvPr>
            <p:ph type="body" idx="1"/>
          </p:nvPr>
        </p:nvSpPr>
        <p:spPr>
          <a:prstGeom prst="rect">
            <a:avLst/>
          </a:prstGeom>
        </p:spPr>
        <p:txBody>
          <a:bodyPr/>
          <a:lstStyle/>
          <a:p>
            <a:r>
              <a:rPr dirty="0"/>
              <a:t>You should be able to…</a:t>
            </a:r>
          </a:p>
          <a:p>
            <a:pPr lvl="1"/>
            <a:r>
              <a:rPr dirty="0"/>
              <a:t>Understand terminology and explain open source culture and principles</a:t>
            </a:r>
          </a:p>
          <a:p>
            <a:pPr lvl="1"/>
            <a:r>
              <a:rPr dirty="0"/>
              <a:t>Opine on philosophical/political debate between open source &amp; proprietary principles</a:t>
            </a:r>
          </a:p>
          <a:p>
            <a:pPr lvl="1"/>
            <a:r>
              <a:rPr dirty="0"/>
              <a:t>Reason about tradeoffs of different open source licenses and business model</a:t>
            </a:r>
          </a:p>
        </p:txBody>
      </p:sp>
      <p:sp>
        <p:nvSpPr>
          <p:cNvPr id="25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Where do laws come to play in open source?"/>
          <p:cNvSpPr txBox="1">
            <a:spLocks noGrp="1"/>
          </p:cNvSpPr>
          <p:nvPr>
            <p:ph type="title"/>
          </p:nvPr>
        </p:nvSpPr>
        <p:spPr>
          <a:prstGeom prst="rect">
            <a:avLst/>
          </a:prstGeom>
        </p:spPr>
        <p:txBody>
          <a:bodyPr>
            <a:normAutofit/>
          </a:bodyPr>
          <a:lstStyle/>
          <a:p>
            <a:r>
              <a:rPr lang="en-US" sz="7200" dirty="0"/>
              <a:t>Background: l</a:t>
            </a:r>
            <a:r>
              <a:rPr sz="7200" dirty="0"/>
              <a:t>aws and open source</a:t>
            </a:r>
          </a:p>
        </p:txBody>
      </p:sp>
      <p:sp>
        <p:nvSpPr>
          <p:cNvPr id="187" name="Slide Subtitle"/>
          <p:cNvSpPr txBox="1">
            <a:spLocks noGrp="1"/>
          </p:cNvSpPr>
          <p:nvPr>
            <p:ph type="body" idx="1"/>
          </p:nvPr>
        </p:nvSpPr>
        <p:spPr>
          <a:prstGeom prst="rect">
            <a:avLst/>
          </a:prstGeom>
        </p:spPr>
        <p:txBody>
          <a:bodyPr/>
          <a:lstStyle/>
          <a:p>
            <a:pPr>
              <a:lnSpc>
                <a:spcPct val="100000"/>
              </a:lnSpc>
            </a:pPr>
            <a:r>
              <a:rPr i="1" dirty="0">
                <a:solidFill>
                  <a:schemeClr val="accent5">
                    <a:satOff val="-41871"/>
                    <a:lumOff val="-13058"/>
                  </a:schemeClr>
                </a:solidFill>
              </a:rPr>
              <a:t>Copyright</a:t>
            </a:r>
            <a:r>
              <a:rPr dirty="0"/>
              <a:t> protects creative, intellectual and artistic works — including software</a:t>
            </a:r>
          </a:p>
          <a:p>
            <a:pPr>
              <a:lnSpc>
                <a:spcPct val="100000"/>
              </a:lnSpc>
            </a:pPr>
            <a:r>
              <a:rPr dirty="0"/>
              <a:t>Alternative: </a:t>
            </a:r>
            <a:r>
              <a:rPr i="1" dirty="0">
                <a:solidFill>
                  <a:schemeClr val="accent5">
                    <a:satOff val="-41871"/>
                    <a:lumOff val="-13058"/>
                  </a:schemeClr>
                </a:solidFill>
              </a:rPr>
              <a:t>public domain</a:t>
            </a:r>
            <a:r>
              <a:rPr dirty="0"/>
              <a:t> (nobody may claim exclusive property rights)</a:t>
            </a:r>
          </a:p>
          <a:p>
            <a:pPr>
              <a:lnSpc>
                <a:spcPct val="100000"/>
              </a:lnSpc>
            </a:pPr>
            <a:r>
              <a:rPr i="1" dirty="0">
                <a:solidFill>
                  <a:schemeClr val="accent5">
                    <a:satOff val="-41871"/>
                    <a:lumOff val="-13058"/>
                  </a:schemeClr>
                </a:solidFill>
              </a:rPr>
              <a:t>Trademark</a:t>
            </a:r>
            <a:r>
              <a:rPr dirty="0"/>
              <a:t> protects the name and logo of a product</a:t>
            </a:r>
          </a:p>
          <a:p>
            <a:pPr>
              <a:lnSpc>
                <a:spcPct val="100000"/>
              </a:lnSpc>
            </a:pPr>
            <a:r>
              <a:rPr dirty="0"/>
              <a:t>OSS is generally copyrighted, with copyright retained by contributors or assigned to entity that maintains it</a:t>
            </a:r>
          </a:p>
          <a:p>
            <a:pPr>
              <a:lnSpc>
                <a:spcPct val="100000"/>
              </a:lnSpc>
            </a:pPr>
            <a:r>
              <a:rPr dirty="0"/>
              <a:t>Copyright holder can grant a </a:t>
            </a:r>
            <a:r>
              <a:rPr i="1" dirty="0">
                <a:solidFill>
                  <a:schemeClr val="accent5">
                    <a:satOff val="-41871"/>
                    <a:lumOff val="-13058"/>
                  </a:schemeClr>
                </a:solidFill>
              </a:rPr>
              <a:t>license for use</a:t>
            </a:r>
            <a:r>
              <a:rPr dirty="0"/>
              <a:t>, placing restrictions on how it can be used (perhaps for a fee)</a:t>
            </a:r>
            <a:endParaRPr lang="en-US" dirty="0"/>
          </a:p>
        </p:txBody>
      </p:sp>
      <p:sp>
        <p:nvSpPr>
          <p:cNvPr id="18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In the beginning, there was Open Source"/>
          <p:cNvSpPr txBox="1">
            <a:spLocks noGrp="1"/>
          </p:cNvSpPr>
          <p:nvPr>
            <p:ph type="title"/>
          </p:nvPr>
        </p:nvSpPr>
        <p:spPr>
          <a:prstGeom prst="rect">
            <a:avLst/>
          </a:prstGeom>
        </p:spPr>
        <p:txBody>
          <a:bodyPr>
            <a:normAutofit/>
          </a:bodyPr>
          <a:lstStyle/>
          <a:p>
            <a:r>
              <a:rPr lang="en-US" sz="7200" dirty="0"/>
              <a:t>Early open source: UNIX to BSD</a:t>
            </a:r>
            <a:endParaRPr sz="7200" dirty="0"/>
          </a:p>
        </p:txBody>
      </p:sp>
      <p:sp>
        <p:nvSpPr>
          <p:cNvPr id="72" name="Slide Subtitle"/>
          <p:cNvSpPr txBox="1">
            <a:spLocks noGrp="1"/>
          </p:cNvSpPr>
          <p:nvPr>
            <p:ph type="body" idx="1"/>
          </p:nvPr>
        </p:nvSpPr>
        <p:spPr>
          <a:prstGeom prst="rect">
            <a:avLst/>
          </a:prstGeom>
        </p:spPr>
        <p:txBody>
          <a:bodyPr>
            <a:normAutofit/>
          </a:bodyPr>
          <a:lstStyle/>
          <a:p>
            <a:pPr lvl="1"/>
            <a:r>
              <a:rPr dirty="0"/>
              <a:t>Hardware was not yet standardized, computer</a:t>
            </a:r>
            <a:r>
              <a:rPr lang="en-US" dirty="0"/>
              <a:t> </a:t>
            </a:r>
            <a:r>
              <a:rPr dirty="0"/>
              <a:t>vendors focused on hardware,</a:t>
            </a:r>
            <a:r>
              <a:rPr lang="en-US" dirty="0"/>
              <a:t> </a:t>
            </a:r>
            <a:r>
              <a:rPr dirty="0"/>
              <a:t>building new</a:t>
            </a:r>
            <a:r>
              <a:rPr lang="en-US" dirty="0"/>
              <a:t> </a:t>
            </a:r>
            <a:r>
              <a:rPr dirty="0"/>
              <a:t>operating systems for each</a:t>
            </a:r>
            <a:r>
              <a:rPr lang="en-US" dirty="0"/>
              <a:t> </a:t>
            </a:r>
            <a:r>
              <a:rPr dirty="0"/>
              <a:t>platform</a:t>
            </a:r>
          </a:p>
          <a:p>
            <a:pPr lvl="1"/>
            <a:r>
              <a:rPr dirty="0"/>
              <a:t>Much software development focused in</a:t>
            </a:r>
            <a:br>
              <a:rPr dirty="0"/>
            </a:br>
            <a:r>
              <a:rPr dirty="0"/>
              <a:t>academic labs, and AT&amp;T’s Bell Labs</a:t>
            </a:r>
          </a:p>
          <a:p>
            <a:pPr lvl="1"/>
            <a:r>
              <a:rPr lang="en-US" dirty="0"/>
              <a:t>AT&amp;T is prohibited from entering </a:t>
            </a:r>
            <a:r>
              <a:rPr lang="en-US" i="1" dirty="0"/>
              <a:t>new</a:t>
            </a:r>
            <a:br>
              <a:rPr lang="en-US" i="1" dirty="0"/>
            </a:br>
            <a:r>
              <a:rPr lang="en-US" dirty="0"/>
              <a:t>telecommunications businesses</a:t>
            </a:r>
            <a:br>
              <a:rPr lang="en-US" dirty="0"/>
            </a:br>
            <a:r>
              <a:rPr lang="en-US" dirty="0"/>
              <a:t>(can’t make OS a product)</a:t>
            </a:r>
          </a:p>
          <a:p>
            <a:pPr lvl="1"/>
            <a:r>
              <a:rPr dirty="0"/>
              <a:t>Unix created at Bell Labs using the new, </a:t>
            </a:r>
            <a:br>
              <a:rPr dirty="0"/>
            </a:br>
            <a:r>
              <a:rPr dirty="0"/>
              <a:t>portable language “C”, licenses initially </a:t>
            </a:r>
            <a:br>
              <a:rPr dirty="0"/>
            </a:br>
            <a:r>
              <a:rPr dirty="0"/>
              <a:t>released with source code</a:t>
            </a:r>
            <a:endParaRPr lang="en-US" dirty="0"/>
          </a:p>
          <a:p>
            <a:pPr lvl="1"/>
            <a:r>
              <a:rPr lang="en-US" dirty="0"/>
              <a:t>1978: UC Berkeley begins distributing </a:t>
            </a:r>
            <a:br>
              <a:rPr lang="en-US" dirty="0"/>
            </a:br>
            <a:r>
              <a:rPr lang="en-US" dirty="0"/>
              <a:t>their own derived version of Unix (BSD)</a:t>
            </a:r>
          </a:p>
        </p:txBody>
      </p:sp>
      <p:sp>
        <p:nvSpPr>
          <p:cNvPr id="7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a:t>
            </a:fld>
            <a:endParaRPr/>
          </a:p>
        </p:txBody>
      </p:sp>
      <p:pic>
        <p:nvPicPr>
          <p:cNvPr id="74" name="Image" descr="Image"/>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15220372" y="4579486"/>
            <a:ext cx="9325402" cy="8129540"/>
          </a:xfrm>
          <a:prstGeom prst="rect">
            <a:avLst/>
          </a:prstGeom>
          <a:ln w="12700">
            <a:miter lim="400000"/>
          </a:ln>
        </p:spPr>
      </p:pic>
      <p:sp>
        <p:nvSpPr>
          <p:cNvPr id="75" name="IBM 704 at NASA Langley in 1957 (Public domain)"/>
          <p:cNvSpPr txBox="1"/>
          <p:nvPr/>
        </p:nvSpPr>
        <p:spPr>
          <a:xfrm>
            <a:off x="15269894" y="12842874"/>
            <a:ext cx="6925569"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IBM 704 at NASA Langley in 1957 (Public domain)</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UNIX, BSD and GNU"/>
          <p:cNvSpPr txBox="1">
            <a:spLocks noGrp="1"/>
          </p:cNvSpPr>
          <p:nvPr>
            <p:ph type="title"/>
          </p:nvPr>
        </p:nvSpPr>
        <p:spPr>
          <a:prstGeom prst="rect">
            <a:avLst/>
          </a:prstGeom>
        </p:spPr>
        <p:txBody>
          <a:bodyPr>
            <a:normAutofit/>
          </a:bodyPr>
          <a:lstStyle/>
          <a:p>
            <a:r>
              <a:rPr lang="en-US" sz="7200" dirty="0"/>
              <a:t>The BSD License is </a:t>
            </a:r>
            <a:r>
              <a:rPr lang="en-US" sz="7200" i="1" dirty="0"/>
              <a:t>Permissive</a:t>
            </a:r>
            <a:endParaRPr sz="7200" dirty="0"/>
          </a:p>
        </p:txBody>
      </p:sp>
      <p:sp>
        <p:nvSpPr>
          <p:cNvPr id="92" name="Slide Subtitle"/>
          <p:cNvSpPr txBox="1">
            <a:spLocks noGrp="1"/>
          </p:cNvSpPr>
          <p:nvPr>
            <p:ph type="body" idx="1"/>
          </p:nvPr>
        </p:nvSpPr>
        <p:spPr>
          <a:xfrm>
            <a:off x="646750" y="1886743"/>
            <a:ext cx="21864685" cy="8987203"/>
          </a:xfrm>
          <a:prstGeom prst="rect">
            <a:avLst/>
          </a:prstGeom>
        </p:spPr>
        <p:txBody>
          <a:bodyPr>
            <a:normAutofit/>
          </a:bodyPr>
          <a:lstStyle/>
          <a:p>
            <a:r>
              <a:rPr lang="en-US" sz="4600" dirty="0"/>
              <a:t>Authors of BSD created a license for the OS that:</a:t>
            </a:r>
          </a:p>
          <a:p>
            <a:pPr marL="1371600" indent="-1371600">
              <a:buAutoNum type="arabicPeriod"/>
            </a:pPr>
            <a:r>
              <a:rPr lang="en-US" sz="4600" dirty="0"/>
              <a:t>Required those using it to credit the university (in source, doc, ads)</a:t>
            </a:r>
          </a:p>
          <a:p>
            <a:pPr marL="1371600" indent="-1371600">
              <a:buAutoNum type="arabicPeriod"/>
            </a:pPr>
            <a:r>
              <a:rPr lang="en-US" sz="4600" dirty="0"/>
              <a:t>Limited liability for (mis)-use</a:t>
            </a:r>
          </a:p>
        </p:txBody>
      </p:sp>
      <p:sp>
        <p:nvSpPr>
          <p:cNvPr id="9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pic>
        <p:nvPicPr>
          <p:cNvPr id="94" name="Image" descr="Image"/>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6255890" y="10671673"/>
            <a:ext cx="12452606" cy="2574426"/>
          </a:xfrm>
          <a:prstGeom prst="rect">
            <a:avLst/>
          </a:prstGeom>
          <a:ln w="12700">
            <a:miter lim="400000"/>
          </a:ln>
        </p:spPr>
      </p:pic>
      <p:sp>
        <p:nvSpPr>
          <p:cNvPr id="96" name="BSD Copyright in OS X boot sequence"/>
          <p:cNvSpPr txBox="1"/>
          <p:nvPr/>
        </p:nvSpPr>
        <p:spPr>
          <a:xfrm>
            <a:off x="8928992" y="13246099"/>
            <a:ext cx="5349628"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BSD Copyright in OS X boot sequence</a:t>
            </a:r>
          </a:p>
        </p:txBody>
      </p:sp>
      <p:sp>
        <p:nvSpPr>
          <p:cNvPr id="3" name="TextBox 2">
            <a:extLst>
              <a:ext uri="{FF2B5EF4-FFF2-40B4-BE49-F238E27FC236}">
                <a16:creationId xmlns:a16="http://schemas.microsoft.com/office/drawing/2014/main" id="{1844BB48-B3F2-3E7C-3DB1-BA70AE0EF5A7}"/>
              </a:ext>
            </a:extLst>
          </p:cNvPr>
          <p:cNvSpPr txBox="1"/>
          <p:nvPr/>
        </p:nvSpPr>
        <p:spPr>
          <a:xfrm>
            <a:off x="3032812" y="4826042"/>
            <a:ext cx="18318376" cy="4893647"/>
          </a:xfrm>
          <a:prstGeom prst="rect">
            <a:avLst/>
          </a:prstGeom>
          <a:noFill/>
          <a:ln w="12700" cap="flat">
            <a:solidFill>
              <a:schemeClr val="bg2"/>
            </a:solid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US" b="0" i="0" u="none" strike="noStrike" dirty="0">
                <a:solidFill>
                  <a:srgbClr val="202122"/>
                </a:solidFill>
                <a:effectLst/>
                <a:latin typeface="Arial" panose="020B0604020202020204" pitchFamily="34" charset="0"/>
              </a:rPr>
              <a:t>Copyright (c) &lt;year&gt;, &lt;copyright holder&gt; All rights reserved.</a:t>
            </a:r>
          </a:p>
          <a:p>
            <a:pPr algn="l"/>
            <a:r>
              <a:rPr lang="en-US" b="0" i="0" u="none" strike="noStrike" dirty="0">
                <a:solidFill>
                  <a:srgbClr val="202122"/>
                </a:solidFill>
                <a:effectLst/>
                <a:latin typeface="Arial" panose="020B0604020202020204" pitchFamily="34" charset="0"/>
              </a:rPr>
              <a:t>Redistribution and use in source and binary forms, with or without modification, are permitted provided that the following conditions are met:</a:t>
            </a:r>
          </a:p>
          <a:p>
            <a:pPr algn="l">
              <a:buFont typeface="+mj-lt"/>
              <a:buAutoNum type="arabicPeriod"/>
            </a:pPr>
            <a:r>
              <a:rPr lang="en-US" b="0" i="0" u="none" strike="noStrike" dirty="0">
                <a:solidFill>
                  <a:srgbClr val="202122"/>
                </a:solidFill>
                <a:effectLst/>
                <a:latin typeface="Arial" panose="020B0604020202020204" pitchFamily="34" charset="0"/>
              </a:rPr>
              <a:t>Redistributions of </a:t>
            </a:r>
            <a:r>
              <a:rPr lang="en-US" b="1" i="0" u="none" strike="noStrike" dirty="0">
                <a:solidFill>
                  <a:srgbClr val="202122"/>
                </a:solidFill>
                <a:effectLst/>
                <a:latin typeface="Arial" panose="020B0604020202020204" pitchFamily="34" charset="0"/>
              </a:rPr>
              <a:t>source code must retain the above copyright notice, this list of conditions and the following disclaimer</a:t>
            </a:r>
            <a:r>
              <a:rPr lang="en-US" b="0" i="0" u="none" strike="noStrike" dirty="0">
                <a:solidFill>
                  <a:srgbClr val="202122"/>
                </a:solidFill>
                <a:effectLst/>
                <a:latin typeface="Arial" panose="020B0604020202020204" pitchFamily="34" charset="0"/>
              </a:rPr>
              <a:t>.</a:t>
            </a:r>
          </a:p>
          <a:p>
            <a:pPr algn="l">
              <a:buFont typeface="+mj-lt"/>
              <a:buAutoNum type="arabicPeriod"/>
            </a:pPr>
            <a:r>
              <a:rPr lang="en-US" b="0" i="0" u="none" strike="noStrike" dirty="0">
                <a:solidFill>
                  <a:srgbClr val="202122"/>
                </a:solidFill>
                <a:effectLst/>
                <a:latin typeface="Arial" panose="020B0604020202020204" pitchFamily="34" charset="0"/>
              </a:rPr>
              <a:t>Redistributions in </a:t>
            </a:r>
            <a:r>
              <a:rPr lang="en-US" b="1" i="0" u="none" strike="noStrike" dirty="0">
                <a:solidFill>
                  <a:srgbClr val="202122"/>
                </a:solidFill>
                <a:effectLst/>
                <a:latin typeface="Arial" panose="020B0604020202020204" pitchFamily="34" charset="0"/>
              </a:rPr>
              <a:t>binary form must reproduce the above copyright notice, this list of conditions </a:t>
            </a:r>
            <a:r>
              <a:rPr lang="en-US" b="0" i="0" u="none" strike="noStrike" dirty="0">
                <a:solidFill>
                  <a:srgbClr val="202122"/>
                </a:solidFill>
                <a:effectLst/>
                <a:latin typeface="Arial" panose="020B0604020202020204" pitchFamily="34" charset="0"/>
              </a:rPr>
              <a:t>and the following disclaimer in the documentation and/or other materials provided with the distribution.</a:t>
            </a:r>
          </a:p>
          <a:p>
            <a:pPr algn="l">
              <a:buFont typeface="+mj-lt"/>
              <a:buAutoNum type="arabicPeriod"/>
            </a:pPr>
            <a:r>
              <a:rPr lang="en-US" b="0" i="0" u="none" strike="noStrike" dirty="0">
                <a:solidFill>
                  <a:srgbClr val="202122"/>
                </a:solidFill>
                <a:effectLst/>
                <a:latin typeface="Arial" panose="020B0604020202020204" pitchFamily="34" charset="0"/>
              </a:rPr>
              <a:t>All </a:t>
            </a:r>
            <a:r>
              <a:rPr lang="en-US" b="1" i="0" u="none" strike="noStrike" dirty="0">
                <a:solidFill>
                  <a:srgbClr val="202122"/>
                </a:solidFill>
                <a:effectLst/>
                <a:latin typeface="Arial" panose="020B0604020202020204" pitchFamily="34" charset="0"/>
              </a:rPr>
              <a:t>advertising materials mentioning features </a:t>
            </a:r>
            <a:r>
              <a:rPr lang="en-US" b="0" i="0" u="none" strike="noStrike" dirty="0">
                <a:solidFill>
                  <a:srgbClr val="202122"/>
                </a:solidFill>
                <a:effectLst/>
                <a:latin typeface="Arial" panose="020B0604020202020204" pitchFamily="34" charset="0"/>
              </a:rPr>
              <a:t>or use of this software must display the following acknowledgement: This product includes software developed by the &lt;copyright holder&gt;.</a:t>
            </a:r>
          </a:p>
          <a:p>
            <a:pPr algn="l">
              <a:buFont typeface="+mj-lt"/>
              <a:buAutoNum type="arabicPeriod"/>
            </a:pPr>
            <a:r>
              <a:rPr lang="en-US" b="0" i="0" u="none" strike="noStrike" dirty="0">
                <a:solidFill>
                  <a:srgbClr val="202122"/>
                </a:solidFill>
                <a:effectLst/>
                <a:latin typeface="Arial" panose="020B0604020202020204" pitchFamily="34" charset="0"/>
              </a:rPr>
              <a:t>Neither the name of the &lt;copyright holder&gt; nor the names of its contributors may be used to endorse or promote products derived from this software without specific prior written permission.</a:t>
            </a:r>
          </a:p>
          <a:p>
            <a:pPr algn="l"/>
            <a:r>
              <a:rPr lang="en-US" b="0" i="0" u="none" strike="noStrike" dirty="0">
                <a:solidFill>
                  <a:srgbClr val="202122"/>
                </a:solidFill>
                <a:effectLst/>
                <a:latin typeface="Arial" panose="020B0604020202020204" pitchFamily="34" charset="0"/>
              </a:rPr>
              <a:t>THIS SOFTWARE IS PROVIDED BY &lt;COPYRIGHT HOLDER&gt; </a:t>
            </a:r>
            <a:r>
              <a:rPr lang="en-US" b="0" i="1" u="none" strike="noStrike" dirty="0">
                <a:solidFill>
                  <a:srgbClr val="202122"/>
                </a:solidFill>
                <a:effectLst/>
                <a:latin typeface="Arial" panose="020B0604020202020204" pitchFamily="34" charset="0"/>
              </a:rPr>
              <a:t>AS IS</a:t>
            </a:r>
            <a:r>
              <a:rPr lang="en-US" b="0" i="0" u="none" strike="noStrike" dirty="0">
                <a:solidFill>
                  <a:srgbClr val="202122"/>
                </a:solidFill>
                <a:effectLst/>
                <a:latin typeface="Arial" panose="020B0604020202020204" pitchFamily="34" charset="0"/>
              </a:rPr>
              <a:t> AND ANY EXPRESS OR IMPLIED WARRANTIES, INCLUDING, BUT NOT LIMITED TO, THE IMPLIED WARRANTIES OF MERCHANTABILITY AND FITNESS FOR A PARTICULAR PURPOSE ARE DISCLAIMED…. (move waivers of liability)</a:t>
            </a:r>
          </a:p>
        </p:txBody>
      </p:sp>
      <p:sp>
        <p:nvSpPr>
          <p:cNvPr id="4" name="BSD Copyright in OS X boot sequence">
            <a:extLst>
              <a:ext uri="{FF2B5EF4-FFF2-40B4-BE49-F238E27FC236}">
                <a16:creationId xmlns:a16="http://schemas.microsoft.com/office/drawing/2014/main" id="{7DDF4386-DD51-1545-2205-1677505F2CCA}"/>
              </a:ext>
            </a:extLst>
          </p:cNvPr>
          <p:cNvSpPr txBox="1"/>
          <p:nvPr/>
        </p:nvSpPr>
        <p:spPr>
          <a:xfrm>
            <a:off x="10316578" y="9730860"/>
            <a:ext cx="2928687" cy="47192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lang="en-US" dirty="0"/>
              <a:t>Original BSD license</a:t>
            </a:r>
            <a:endParaRPr dirty="0"/>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UNIX, BSD and GNU"/>
          <p:cNvSpPr txBox="1">
            <a:spLocks noGrp="1"/>
          </p:cNvSpPr>
          <p:nvPr>
            <p:ph type="title"/>
          </p:nvPr>
        </p:nvSpPr>
        <p:spPr>
          <a:prstGeom prst="rect">
            <a:avLst/>
          </a:prstGeom>
        </p:spPr>
        <p:txBody>
          <a:bodyPr>
            <a:normAutofit/>
          </a:bodyPr>
          <a:lstStyle/>
          <a:p>
            <a:r>
              <a:rPr lang="en-US" sz="7200" dirty="0"/>
              <a:t>UNIX to GNU’s Not Unix</a:t>
            </a:r>
            <a:endParaRPr sz="7200" dirty="0"/>
          </a:p>
        </p:txBody>
      </p:sp>
      <p:sp>
        <p:nvSpPr>
          <p:cNvPr id="92" name="Slide Subtitle"/>
          <p:cNvSpPr txBox="1">
            <a:spLocks noGrp="1"/>
          </p:cNvSpPr>
          <p:nvPr>
            <p:ph type="body" idx="1"/>
          </p:nvPr>
        </p:nvSpPr>
        <p:spPr>
          <a:xfrm>
            <a:off x="671464" y="1886743"/>
            <a:ext cx="16670625" cy="11035111"/>
          </a:xfrm>
          <a:prstGeom prst="rect">
            <a:avLst/>
          </a:prstGeom>
        </p:spPr>
        <p:txBody>
          <a:bodyPr/>
          <a:lstStyle/>
          <a:p>
            <a:r>
              <a:rPr dirty="0"/>
              <a:t>Timeline</a:t>
            </a:r>
          </a:p>
          <a:p>
            <a:pPr lvl="1"/>
            <a:r>
              <a:rPr dirty="0"/>
              <a:t>1978: UC Berkeley begins distributing </a:t>
            </a:r>
            <a:br>
              <a:rPr dirty="0"/>
            </a:br>
            <a:r>
              <a:rPr dirty="0"/>
              <a:t>their own derived version of Unix (BSD)</a:t>
            </a:r>
          </a:p>
          <a:p>
            <a:pPr lvl="1"/>
            <a:r>
              <a:rPr dirty="0"/>
              <a:t>1983: AT&amp;T broken up by DOJ, UNIX </a:t>
            </a:r>
            <a:br>
              <a:rPr dirty="0"/>
            </a:br>
            <a:r>
              <a:rPr dirty="0"/>
              <a:t>licensing changed: no more source releases</a:t>
            </a:r>
            <a:endParaRPr lang="en-US" dirty="0"/>
          </a:p>
          <a:p>
            <a:pPr lvl="1"/>
            <a:r>
              <a:rPr lang="en-US" dirty="0"/>
              <a:t>Competing commercial vendors all package and sell their derivations of UNIX (AT&amp;T, HP, Sun, IBM, SGI)</a:t>
            </a:r>
            <a:endParaRPr dirty="0"/>
          </a:p>
          <a:p>
            <a:pPr lvl="1"/>
            <a:r>
              <a:rPr dirty="0"/>
              <a:t>Also 1983: </a:t>
            </a:r>
            <a:r>
              <a:rPr lang="en-US" dirty="0"/>
              <a:t>Richard Stallman announces </a:t>
            </a:r>
            <a:r>
              <a:rPr dirty="0"/>
              <a:t>“Starting this Thanksgiving I am going to write a complete Unix-compatible software system called GNU (Gnu’s Not Unix), and give it away free to everyone who can use it”</a:t>
            </a:r>
          </a:p>
        </p:txBody>
      </p:sp>
      <p:sp>
        <p:nvSpPr>
          <p:cNvPr id="9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pic>
        <p:nvPicPr>
          <p:cNvPr id="95" name="Image" descr="Image"/>
          <p:cNvPicPr>
            <a:picLocks noChangeAspect="1"/>
          </p:cNvPicPr>
          <p:nvPr/>
        </p:nvPicPr>
        <p:blipFill>
          <a:blip r:embed="rId3"/>
          <a:stretch>
            <a:fillRect/>
          </a:stretch>
        </p:blipFill>
        <p:spPr>
          <a:xfrm>
            <a:off x="17342090" y="2130045"/>
            <a:ext cx="6817050" cy="6298204"/>
          </a:xfrm>
          <a:prstGeom prst="rect">
            <a:avLst/>
          </a:prstGeom>
          <a:ln w="12700">
            <a:miter lim="400000"/>
          </a:ln>
        </p:spPr>
      </p:pic>
      <p:sp>
        <p:nvSpPr>
          <p:cNvPr id="97" name="GNU logo (a gnu wildebeest)"/>
          <p:cNvSpPr txBox="1"/>
          <p:nvPr/>
        </p:nvSpPr>
        <p:spPr>
          <a:xfrm>
            <a:off x="18100460" y="8468582"/>
            <a:ext cx="4027885"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GNU logo (a gnu wildebeest)</a:t>
            </a:r>
          </a:p>
        </p:txBody>
      </p:sp>
    </p:spTree>
    <p:extLst>
      <p:ext uri="{BB962C8B-B14F-4D97-AF65-F5344CB8AC3E}">
        <p14:creationId xmlns:p14="http://schemas.microsoft.com/office/powerpoint/2010/main" val="317631742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Free Software as a Philosophy"/>
          <p:cNvSpPr txBox="1">
            <a:spLocks noGrp="1"/>
          </p:cNvSpPr>
          <p:nvPr>
            <p:ph type="title"/>
          </p:nvPr>
        </p:nvSpPr>
        <p:spPr>
          <a:prstGeom prst="rect">
            <a:avLst/>
          </a:prstGeom>
        </p:spPr>
        <p:txBody>
          <a:bodyPr>
            <a:normAutofit/>
          </a:bodyPr>
          <a:lstStyle/>
          <a:p>
            <a:pPr lvl="1" defTabSz="1828800">
              <a:lnSpc>
                <a:spcPct val="90000"/>
              </a:lnSpc>
              <a:defRPr sz="8400" b="0" spc="0">
                <a:solidFill>
                  <a:srgbClr val="0070C0"/>
                </a:solidFill>
                <a:latin typeface="Verdana"/>
                <a:ea typeface="Verdana"/>
                <a:cs typeface="Verdana"/>
                <a:sym typeface="Verdana"/>
              </a:defRPr>
            </a:pPr>
            <a:r>
              <a:rPr sz="7200" dirty="0"/>
              <a:t>Free software as a Philosophy</a:t>
            </a:r>
          </a:p>
        </p:txBody>
      </p:sp>
      <p:sp>
        <p:nvSpPr>
          <p:cNvPr id="102" name="“Free as in Speech, not as in beer”"/>
          <p:cNvSpPr txBox="1">
            <a:spLocks noGrp="1"/>
          </p:cNvSpPr>
          <p:nvPr>
            <p:ph type="body" idx="1"/>
          </p:nvPr>
        </p:nvSpPr>
        <p:spPr>
          <a:xfrm>
            <a:off x="671465" y="1886743"/>
            <a:ext cx="19484573" cy="11035111"/>
          </a:xfrm>
          <a:prstGeom prst="rect">
            <a:avLst/>
          </a:prstGeom>
        </p:spPr>
        <p:txBody>
          <a:bodyPr/>
          <a:lstStyle/>
          <a:p>
            <a:pPr>
              <a:defRPr>
                <a:solidFill>
                  <a:schemeClr val="accent5">
                    <a:satOff val="-41871"/>
                    <a:lumOff val="-13058"/>
                  </a:schemeClr>
                </a:solidFill>
              </a:defRPr>
            </a:pPr>
            <a:r>
              <a:rPr dirty="0"/>
              <a:t>“Free as in Speech, not as in beer”</a:t>
            </a:r>
          </a:p>
          <a:p>
            <a:pPr marL="0" lvl="1" indent="228600">
              <a:buSzTx/>
              <a:buFontTx/>
              <a:buNone/>
            </a:pPr>
            <a:r>
              <a:rPr dirty="0"/>
              <a:t>Richard Stallman’s Free Software Foundation — free as in liberties</a:t>
            </a:r>
          </a:p>
          <a:p>
            <a:pPr lvl="1"/>
            <a:r>
              <a:rPr dirty="0"/>
              <a:t>Freedom 0: </a:t>
            </a:r>
            <a:r>
              <a:rPr i="1" dirty="0"/>
              <a:t>run code as you wish, for any purpose</a:t>
            </a:r>
          </a:p>
          <a:p>
            <a:pPr lvl="1"/>
            <a:r>
              <a:rPr dirty="0"/>
              <a:t>Freedom 1: </a:t>
            </a:r>
            <a:r>
              <a:rPr i="1" dirty="0"/>
              <a:t>study how code works, and </a:t>
            </a:r>
            <a:br>
              <a:rPr i="1" dirty="0"/>
            </a:br>
            <a:r>
              <a:rPr i="1" dirty="0"/>
              <a:t>change it as you wish</a:t>
            </a:r>
          </a:p>
          <a:p>
            <a:pPr lvl="1"/>
            <a:r>
              <a:rPr dirty="0"/>
              <a:t>Freedom 2: </a:t>
            </a:r>
            <a:r>
              <a:rPr i="1" dirty="0"/>
              <a:t>redistributed copies (of original) so </a:t>
            </a:r>
            <a:br>
              <a:rPr i="1" dirty="0"/>
            </a:br>
            <a:r>
              <a:rPr i="1" dirty="0"/>
              <a:t>you can help others</a:t>
            </a:r>
          </a:p>
          <a:p>
            <a:pPr lvl="1"/>
            <a:r>
              <a:rPr dirty="0"/>
              <a:t>Freedom 3: </a:t>
            </a:r>
            <a:r>
              <a:rPr i="1" dirty="0"/>
              <a:t>distribute copies of your modified </a:t>
            </a:r>
            <a:br>
              <a:rPr i="1" dirty="0"/>
            </a:br>
            <a:r>
              <a:rPr i="1" dirty="0"/>
              <a:t>version to others</a:t>
            </a:r>
          </a:p>
        </p:txBody>
      </p:sp>
      <p:sp>
        <p:nvSpPr>
          <p:cNvPr id="10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sp>
        <p:nvSpPr>
          <p:cNvPr id="104" name="Richard M Stallman (Licensed under GFDL)"/>
          <p:cNvSpPr txBox="1"/>
          <p:nvPr/>
        </p:nvSpPr>
        <p:spPr>
          <a:xfrm>
            <a:off x="16240813" y="12842874"/>
            <a:ext cx="6043316" cy="469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Richard M Stallman (Licensed under GFDL)</a:t>
            </a:r>
          </a:p>
        </p:txBody>
      </p:sp>
      <p:pic>
        <p:nvPicPr>
          <p:cNvPr id="105" name="Image" descr="Image"/>
          <p:cNvPicPr>
            <a:picLocks noChangeAspect="1"/>
          </p:cNvPicPr>
          <p:nvPr/>
        </p:nvPicPr>
        <p:blipFill>
          <a:blip r:embed="rId3" cstate="screen">
            <a:extLst>
              <a:ext uri="{28A0092B-C50C-407E-A947-70E740481C1C}">
                <a14:useLocalDpi xmlns:a14="http://schemas.microsoft.com/office/drawing/2010/main"/>
              </a:ext>
            </a:extLst>
          </a:blip>
          <a:srcRect/>
          <a:stretch>
            <a:fillRect/>
          </a:stretch>
        </p:blipFill>
        <p:spPr>
          <a:xfrm>
            <a:off x="16256341" y="4796844"/>
            <a:ext cx="7977712" cy="8054522"/>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Licensing: Copyleft vs permissive"/>
          <p:cNvSpPr txBox="1">
            <a:spLocks noGrp="1"/>
          </p:cNvSpPr>
          <p:nvPr>
            <p:ph type="title"/>
          </p:nvPr>
        </p:nvSpPr>
        <p:spPr>
          <a:prstGeom prst="rect">
            <a:avLst/>
          </a:prstGeom>
        </p:spPr>
        <p:txBody>
          <a:bodyPr>
            <a:normAutofit/>
          </a:bodyPr>
          <a:lstStyle/>
          <a:p>
            <a:r>
              <a:rPr sz="7200" dirty="0"/>
              <a:t>Copyleft v. permissive</a:t>
            </a:r>
          </a:p>
        </p:txBody>
      </p:sp>
      <p:sp>
        <p:nvSpPr>
          <p:cNvPr id="193" name="Slide Subtitle"/>
          <p:cNvSpPr txBox="1">
            <a:spLocks noGrp="1"/>
          </p:cNvSpPr>
          <p:nvPr>
            <p:ph type="body" idx="1"/>
          </p:nvPr>
        </p:nvSpPr>
        <p:spPr>
          <a:prstGeom prst="rect">
            <a:avLst/>
          </a:prstGeom>
        </p:spPr>
        <p:txBody>
          <a:bodyPr>
            <a:normAutofit/>
          </a:bodyPr>
          <a:lstStyle/>
          <a:p>
            <a:pPr>
              <a:lnSpc>
                <a:spcPct val="100000"/>
              </a:lnSpc>
            </a:pPr>
            <a:r>
              <a:rPr lang="en-US" i="1" dirty="0">
                <a:solidFill>
                  <a:schemeClr val="accent5">
                    <a:satOff val="-41871"/>
                    <a:lumOff val="-13058"/>
                  </a:schemeClr>
                </a:solidFill>
              </a:rPr>
              <a:t>Freeware Licenses </a:t>
            </a:r>
            <a:r>
              <a:rPr lang="en-US" dirty="0"/>
              <a:t>“Do whatever you want with this software, but don’t blame me if it doesn’t work” usually fall into two categories:</a:t>
            </a:r>
            <a:endParaRPr lang="en-US" i="1" dirty="0">
              <a:solidFill>
                <a:schemeClr val="accent5">
                  <a:satOff val="-41871"/>
                  <a:lumOff val="-13058"/>
                </a:schemeClr>
              </a:solidFill>
            </a:endParaRPr>
          </a:p>
          <a:p>
            <a:pPr marL="685800" indent="-685800">
              <a:lnSpc>
                <a:spcPct val="100000"/>
              </a:lnSpc>
              <a:buFont typeface="Arial" panose="020B0604020202020204" pitchFamily="34" charset="0"/>
              <a:buChar char="•"/>
            </a:pPr>
            <a:r>
              <a:rPr lang="en-US" i="1" dirty="0">
                <a:solidFill>
                  <a:schemeClr val="accent5">
                    <a:satOff val="-41871"/>
                    <a:lumOff val="-13058"/>
                  </a:schemeClr>
                </a:solidFill>
              </a:rPr>
              <a:t>Permissive licenses</a:t>
            </a:r>
            <a:r>
              <a:rPr lang="en-US" dirty="0"/>
              <a:t> (BSD, MIT, Apache) </a:t>
            </a:r>
            <a:r>
              <a:rPr dirty="0"/>
              <a:t>encourage adoption by permitting </a:t>
            </a:r>
            <a:r>
              <a:rPr lang="en-US" i="1" dirty="0">
                <a:solidFill>
                  <a:schemeClr val="accent5">
                    <a:satOff val="-41871"/>
                    <a:lumOff val="-13058"/>
                  </a:schemeClr>
                </a:solidFill>
              </a:rPr>
              <a:t>combining</a:t>
            </a:r>
            <a:r>
              <a:rPr lang="en-US" dirty="0"/>
              <a:t> OSS with my product, releasing my product under a different license (perhaps not even OS)</a:t>
            </a:r>
            <a:endParaRPr dirty="0"/>
          </a:p>
          <a:p>
            <a:pPr marL="685800" indent="-685800">
              <a:lnSpc>
                <a:spcPct val="100000"/>
              </a:lnSpc>
              <a:buFont typeface="Arial" panose="020B0604020202020204" pitchFamily="34" charset="0"/>
              <a:buChar char="•"/>
            </a:pPr>
            <a:r>
              <a:rPr i="1" dirty="0">
                <a:solidFill>
                  <a:schemeClr val="accent5">
                    <a:satOff val="-41871"/>
                    <a:lumOff val="-13058"/>
                  </a:schemeClr>
                </a:solidFill>
              </a:rPr>
              <a:t>Copyleft</a:t>
            </a:r>
            <a:r>
              <a:rPr dirty="0"/>
              <a:t> </a:t>
            </a:r>
            <a:r>
              <a:rPr lang="en-US" dirty="0"/>
              <a:t>(GPL) </a:t>
            </a:r>
            <a:r>
              <a:rPr dirty="0"/>
              <a:t>“protects the commons” by having all linked code under same license</a:t>
            </a:r>
            <a:r>
              <a:rPr lang="en-US" dirty="0"/>
              <a:t>, </a:t>
            </a:r>
            <a:r>
              <a:rPr lang="en-US" i="1" dirty="0"/>
              <a:t>transitively requiring more sharing</a:t>
            </a:r>
          </a:p>
          <a:p>
            <a:pPr>
              <a:lnSpc>
                <a:spcPct val="100000"/>
              </a:lnSpc>
            </a:pPr>
            <a:endParaRPr lang="en-US" dirty="0"/>
          </a:p>
          <a:p>
            <a:pPr>
              <a:lnSpc>
                <a:spcPct val="100000"/>
              </a:lnSpc>
            </a:pPr>
            <a:r>
              <a:rPr lang="en-US" dirty="0"/>
              <a:t>Philosophy: </a:t>
            </a:r>
            <a:r>
              <a:rPr lang="en-US" i="1" dirty="0"/>
              <a:t>do we force participation, or try to grow/incentivize it in other ways?</a:t>
            </a:r>
          </a:p>
        </p:txBody>
      </p:sp>
      <p:sp>
        <p:nvSpPr>
          <p:cNvPr id="19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GNU/Linux (1991-Today)"/>
          <p:cNvSpPr txBox="1">
            <a:spLocks noGrp="1"/>
          </p:cNvSpPr>
          <p:nvPr>
            <p:ph type="title"/>
          </p:nvPr>
        </p:nvSpPr>
        <p:spPr>
          <a:prstGeom prst="rect">
            <a:avLst/>
          </a:prstGeom>
        </p:spPr>
        <p:txBody>
          <a:bodyPr>
            <a:normAutofit/>
          </a:bodyPr>
          <a:lstStyle/>
          <a:p>
            <a:r>
              <a:rPr sz="7200" dirty="0"/>
              <a:t>GNU/Linux (1991-Today)</a:t>
            </a:r>
          </a:p>
        </p:txBody>
      </p:sp>
      <p:sp>
        <p:nvSpPr>
          <p:cNvPr id="116" name="Slide Subtitle"/>
          <p:cNvSpPr txBox="1">
            <a:spLocks noGrp="1"/>
          </p:cNvSpPr>
          <p:nvPr>
            <p:ph type="body" idx="1"/>
          </p:nvPr>
        </p:nvSpPr>
        <p:spPr>
          <a:xfrm>
            <a:off x="671465" y="1886743"/>
            <a:ext cx="23438779" cy="11035111"/>
          </a:xfrm>
          <a:prstGeom prst="rect">
            <a:avLst/>
          </a:prstGeom>
        </p:spPr>
        <p:txBody>
          <a:bodyPr/>
          <a:lstStyle/>
          <a:p>
            <a:pPr>
              <a:lnSpc>
                <a:spcPct val="100000"/>
              </a:lnSpc>
            </a:pPr>
            <a:r>
              <a:t>Stallman set out to build an operating system in 1983, ended up building utilities needed by an operating system (compiler, etc)</a:t>
            </a:r>
          </a:p>
          <a:p>
            <a:pPr>
              <a:lnSpc>
                <a:spcPct val="100000"/>
              </a:lnSpc>
            </a:pPr>
            <a:r>
              <a:t>Linux is built around and with the GNU utilities, licensed under GPL</a:t>
            </a:r>
          </a:p>
          <a:p>
            <a:pPr>
              <a:lnSpc>
                <a:spcPct val="100000"/>
              </a:lnSpc>
            </a:pPr>
            <a:r>
              <a:t>Rise of the internet, demand for internet servers drives demand</a:t>
            </a:r>
            <a:br/>
            <a:r>
              <a:t>for cheap/free OS</a:t>
            </a:r>
          </a:p>
          <a:p>
            <a:pPr>
              <a:lnSpc>
                <a:spcPct val="100000"/>
              </a:lnSpc>
            </a:pPr>
            <a:r>
              <a:t>Companies adopted and support Linux for enterprise customers</a:t>
            </a:r>
          </a:p>
          <a:p>
            <a:pPr>
              <a:lnSpc>
                <a:spcPct val="100000"/>
              </a:lnSpc>
            </a:pPr>
            <a:r>
              <a:t>IBM committed over $1B; Red Hat and others</a:t>
            </a:r>
          </a:p>
        </p:txBody>
      </p:sp>
      <p:sp>
        <p:nvSpPr>
          <p:cNvPr id="117"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pic>
        <p:nvPicPr>
          <p:cNvPr id="118" name="Image" descr="Image"/>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7214882" y="4399632"/>
            <a:ext cx="7074669" cy="8386430"/>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4070</TotalTime>
  <Words>4077</Words>
  <Application>Microsoft Office PowerPoint</Application>
  <PresentationFormat>Custom</PresentationFormat>
  <Paragraphs>285</Paragraphs>
  <Slides>29</Slides>
  <Notes>22</Notes>
  <HiddenSlides>1</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Helvetica Neue</vt:lpstr>
      <vt:lpstr>Verdana</vt:lpstr>
      <vt:lpstr>21_BasicWhite</vt:lpstr>
      <vt:lpstr>CS 4530 Fundamentals of Software Engineering  Module 16: Open Source Principles</vt:lpstr>
      <vt:lpstr>Learning Goals</vt:lpstr>
      <vt:lpstr>Background: laws and open source</vt:lpstr>
      <vt:lpstr>Early open source: UNIX to BSD</vt:lpstr>
      <vt:lpstr>The BSD License is Permissive</vt:lpstr>
      <vt:lpstr>UNIX to GNU’s Not Unix</vt:lpstr>
      <vt:lpstr>Free software as a Philosophy</vt:lpstr>
      <vt:lpstr>Copyleft v. permissive</vt:lpstr>
      <vt:lpstr>GNU/Linux (1991-Today)</vt:lpstr>
      <vt:lpstr>Netscape’s open-source gambit</vt:lpstr>
      <vt:lpstr>Netscape creates a new license and model</vt:lpstr>
      <vt:lpstr>Firefox lost battle, Open Source wins war</vt:lpstr>
      <vt:lpstr>OSS Provides Community Infrastructure</vt:lpstr>
      <vt:lpstr>GitHub is the Modern Bazaar </vt:lpstr>
      <vt:lpstr>Adopting OSS has risks</vt:lpstr>
      <vt:lpstr>OSS Risks: GitHub Copilot and Codex</vt:lpstr>
      <vt:lpstr>Successful OSS have strong communities</vt:lpstr>
      <vt:lpstr>Open Source Governance</vt:lpstr>
      <vt:lpstr>Contributing to open source projects</vt:lpstr>
      <vt:lpstr>When communities move on: Forks</vt:lpstr>
      <vt:lpstr>Is Open Source a business model?</vt:lpstr>
      <vt:lpstr>“Open Source as a Utility” is a common model</vt:lpstr>
      <vt:lpstr>Monetize OSS with “open core, closed plugins”</vt:lpstr>
      <vt:lpstr>Monetize OSS with dual licenses (?)</vt:lpstr>
      <vt:lpstr>Monetize OSS by selling it as a SaaS (?)</vt:lpstr>
      <vt:lpstr>Monetize OSS by offering title insurance</vt:lpstr>
      <vt:lpstr>Other Licenses</vt:lpstr>
      <vt:lpstr>Other philosophies are expressed in some licenses</vt:lpstr>
      <vt:lpstr>Learning Goals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17: Open Source Principles</dc:title>
  <cp:lastModifiedBy>Bhutta, Adeel</cp:lastModifiedBy>
  <cp:revision>72</cp:revision>
  <dcterms:modified xsi:type="dcterms:W3CDTF">2025-03-16T02:43:01Z</dcterms:modified>
</cp:coreProperties>
</file>